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Unbounded"/>
      <p:regular r:id="rId21"/>
    </p:embeddedFont>
    <p:embeddedFont>
      <p:font typeface="Unbounded"/>
      <p:regular r:id="rId22"/>
    </p:embeddedFont>
    <p:embeddedFont>
      <p:font typeface="Cabin"/>
      <p:regular r:id="rId23"/>
    </p:embeddedFont>
    <p:embeddedFont>
      <p:font typeface="Cabin"/>
      <p:regular r:id="rId24"/>
    </p:embeddedFont>
    <p:embeddedFont>
      <p:font typeface="Cabin"/>
      <p:regular r:id="rId25"/>
    </p:embeddedFont>
    <p:embeddedFont>
      <p:font typeface="Cabin"/>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972503"/>
            <a:ext cx="4887873" cy="6284476"/>
          </a:xfrm>
          <a:prstGeom prst="rect">
            <a:avLst/>
          </a:prstGeom>
        </p:spPr>
      </p:pic>
      <p:sp>
        <p:nvSpPr>
          <p:cNvPr id="4" name="Text 0"/>
          <p:cNvSpPr/>
          <p:nvPr/>
        </p:nvSpPr>
        <p:spPr>
          <a:xfrm>
            <a:off x="837724" y="271367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Shopify Sales Dashboard Report</a:t>
            </a:r>
            <a:endParaRPr lang="en-US" sz="4400" dirty="0"/>
          </a:p>
        </p:txBody>
      </p:sp>
      <p:sp>
        <p:nvSpPr>
          <p:cNvPr id="5" name="Text 1"/>
          <p:cNvSpPr/>
          <p:nvPr/>
        </p:nvSpPr>
        <p:spPr>
          <a:xfrm>
            <a:off x="837724" y="4480679"/>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report provides key insights into Shopify sales data.</a:t>
            </a:r>
            <a:endParaRPr lang="en-US" sz="1850" dirty="0"/>
          </a:p>
        </p:txBody>
      </p:sp>
      <p:sp>
        <p:nvSpPr>
          <p:cNvPr id="6" name="Text 2"/>
          <p:cNvSpPr/>
          <p:nvPr/>
        </p:nvSpPr>
        <p:spPr>
          <a:xfrm>
            <a:off x="837724" y="5132903"/>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It covers sales performance, customer behavior, and product trends.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2609" y="971788"/>
            <a:ext cx="4889063" cy="6286024"/>
          </a:xfrm>
          <a:prstGeom prst="rect">
            <a:avLst/>
          </a:prstGeom>
        </p:spPr>
      </p:pic>
      <p:sp>
        <p:nvSpPr>
          <p:cNvPr id="4" name="Text 0"/>
          <p:cNvSpPr/>
          <p:nvPr/>
        </p:nvSpPr>
        <p:spPr>
          <a:xfrm>
            <a:off x="836176" y="657820"/>
            <a:ext cx="7471648" cy="1405414"/>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Business Recommendations</a:t>
            </a:r>
            <a:endParaRPr lang="en-US" sz="4400" dirty="0"/>
          </a:p>
        </p:txBody>
      </p:sp>
      <p:pic>
        <p:nvPicPr>
          <p:cNvPr id="5" name="Image 2" descr="preencoded.png">    </p:cNvPr>
          <p:cNvPicPr>
            <a:picLocks noChangeAspect="1"/>
          </p:cNvPicPr>
          <p:nvPr/>
        </p:nvPicPr>
        <p:blipFill>
          <a:blip r:embed="rId3"/>
          <a:stretch>
            <a:fillRect/>
          </a:stretch>
        </p:blipFill>
        <p:spPr>
          <a:xfrm>
            <a:off x="836176" y="2463403"/>
            <a:ext cx="358378" cy="358378"/>
          </a:xfrm>
          <a:prstGeom prst="rect">
            <a:avLst/>
          </a:prstGeom>
        </p:spPr>
      </p:pic>
      <p:sp>
        <p:nvSpPr>
          <p:cNvPr id="6" name="Text 1"/>
          <p:cNvSpPr/>
          <p:nvPr/>
        </p:nvSpPr>
        <p:spPr>
          <a:xfrm>
            <a:off x="1433393" y="2473762"/>
            <a:ext cx="3003828" cy="351353"/>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Customer Loyalty</a:t>
            </a:r>
            <a:endParaRPr lang="en-US" sz="2200" dirty="0"/>
          </a:p>
        </p:txBody>
      </p:sp>
      <p:sp>
        <p:nvSpPr>
          <p:cNvPr id="7" name="Text 2"/>
          <p:cNvSpPr/>
          <p:nvPr/>
        </p:nvSpPr>
        <p:spPr>
          <a:xfrm>
            <a:off x="1433393" y="2968466"/>
            <a:ext cx="6874431" cy="382310"/>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Launch loyalty programs for repeat customers.</a:t>
            </a:r>
            <a:endParaRPr lang="en-US" sz="1850" dirty="0"/>
          </a:p>
        </p:txBody>
      </p:sp>
      <p:pic>
        <p:nvPicPr>
          <p:cNvPr id="8" name="Image 3" descr="preencoded.png">    </p:cNvPr>
          <p:cNvPicPr>
            <a:picLocks noChangeAspect="1"/>
          </p:cNvPicPr>
          <p:nvPr/>
        </p:nvPicPr>
        <p:blipFill>
          <a:blip r:embed="rId4"/>
          <a:stretch>
            <a:fillRect/>
          </a:stretch>
        </p:blipFill>
        <p:spPr>
          <a:xfrm>
            <a:off x="836176" y="3870365"/>
            <a:ext cx="358378" cy="358378"/>
          </a:xfrm>
          <a:prstGeom prst="rect">
            <a:avLst/>
          </a:prstGeom>
        </p:spPr>
      </p:pic>
      <p:sp>
        <p:nvSpPr>
          <p:cNvPr id="9" name="Text 3"/>
          <p:cNvSpPr/>
          <p:nvPr/>
        </p:nvSpPr>
        <p:spPr>
          <a:xfrm>
            <a:off x="1433393" y="3880723"/>
            <a:ext cx="2934653" cy="351353"/>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Campaign Timing</a:t>
            </a:r>
            <a:endParaRPr lang="en-US" sz="2200" dirty="0"/>
          </a:p>
        </p:txBody>
      </p:sp>
      <p:sp>
        <p:nvSpPr>
          <p:cNvPr id="10" name="Text 4"/>
          <p:cNvSpPr/>
          <p:nvPr/>
        </p:nvSpPr>
        <p:spPr>
          <a:xfrm>
            <a:off x="1433393" y="4375428"/>
            <a:ext cx="6874431" cy="382310"/>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Run promotions during peak order hours (10 AM–2 PM).</a:t>
            </a:r>
            <a:endParaRPr lang="en-US" sz="1850" dirty="0"/>
          </a:p>
        </p:txBody>
      </p:sp>
      <p:pic>
        <p:nvPicPr>
          <p:cNvPr id="11" name="Image 4" descr="preencoded.png">    </p:cNvPr>
          <p:cNvPicPr>
            <a:picLocks noChangeAspect="1"/>
          </p:cNvPicPr>
          <p:nvPr/>
        </p:nvPicPr>
        <p:blipFill>
          <a:blip r:embed="rId5"/>
          <a:stretch>
            <a:fillRect/>
          </a:stretch>
        </p:blipFill>
        <p:spPr>
          <a:xfrm>
            <a:off x="836176" y="5277326"/>
            <a:ext cx="358378" cy="358378"/>
          </a:xfrm>
          <a:prstGeom prst="rect">
            <a:avLst/>
          </a:prstGeom>
        </p:spPr>
      </p:pic>
      <p:sp>
        <p:nvSpPr>
          <p:cNvPr id="12" name="Text 5"/>
          <p:cNvSpPr/>
          <p:nvPr/>
        </p:nvSpPr>
        <p:spPr>
          <a:xfrm>
            <a:off x="1433393" y="5287685"/>
            <a:ext cx="3017520" cy="351353"/>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Regional Strategy</a:t>
            </a:r>
            <a:endParaRPr lang="en-US" sz="2200" dirty="0"/>
          </a:p>
        </p:txBody>
      </p:sp>
      <p:sp>
        <p:nvSpPr>
          <p:cNvPr id="13" name="Text 6"/>
          <p:cNvSpPr/>
          <p:nvPr/>
        </p:nvSpPr>
        <p:spPr>
          <a:xfrm>
            <a:off x="1433393" y="5782389"/>
            <a:ext cx="6874431" cy="382310"/>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Focus ad spend on top-performing cities and states.</a:t>
            </a:r>
            <a:endParaRPr lang="en-US" sz="1850" dirty="0"/>
          </a:p>
        </p:txBody>
      </p:sp>
      <p:pic>
        <p:nvPicPr>
          <p:cNvPr id="14" name="Image 5" descr="preencoded.png">    </p:cNvPr>
          <p:cNvPicPr>
            <a:picLocks noChangeAspect="1"/>
          </p:cNvPicPr>
          <p:nvPr/>
        </p:nvPicPr>
        <p:blipFill>
          <a:blip r:embed="rId6"/>
          <a:stretch>
            <a:fillRect/>
          </a:stretch>
        </p:blipFill>
        <p:spPr>
          <a:xfrm>
            <a:off x="836176" y="6684288"/>
            <a:ext cx="358378" cy="358378"/>
          </a:xfrm>
          <a:prstGeom prst="rect">
            <a:avLst/>
          </a:prstGeom>
        </p:spPr>
      </p:pic>
      <p:sp>
        <p:nvSpPr>
          <p:cNvPr id="15" name="Text 7"/>
          <p:cNvSpPr/>
          <p:nvPr/>
        </p:nvSpPr>
        <p:spPr>
          <a:xfrm>
            <a:off x="1433393" y="6694646"/>
            <a:ext cx="3189208" cy="351353"/>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Product Promotion</a:t>
            </a:r>
            <a:endParaRPr lang="en-US" sz="2200" dirty="0"/>
          </a:p>
        </p:txBody>
      </p:sp>
      <p:sp>
        <p:nvSpPr>
          <p:cNvPr id="16" name="Text 8"/>
          <p:cNvSpPr/>
          <p:nvPr/>
        </p:nvSpPr>
        <p:spPr>
          <a:xfrm>
            <a:off x="1433393" y="7189351"/>
            <a:ext cx="6874431" cy="382310"/>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Upsell related products under Climbing Shoes.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597700"/>
            <a:ext cx="1267694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Key Performance Indicators Overview</a:t>
            </a:r>
            <a:endParaRPr lang="en-US" sz="4400" dirty="0"/>
          </a:p>
        </p:txBody>
      </p:sp>
      <p:pic>
        <p:nvPicPr>
          <p:cNvPr id="3" name="Image 0" descr="preencoded.png">    </p:cNvPr>
          <p:cNvPicPr>
            <a:picLocks noChangeAspect="1"/>
          </p:cNvPicPr>
          <p:nvPr/>
        </p:nvPicPr>
        <p:blipFill>
          <a:blip r:embed="rId1"/>
          <a:stretch>
            <a:fillRect/>
          </a:stretch>
        </p:blipFill>
        <p:spPr>
          <a:xfrm>
            <a:off x="837724" y="2780467"/>
            <a:ext cx="4643676" cy="2816185"/>
          </a:xfrm>
          <a:prstGeom prst="rect">
            <a:avLst/>
          </a:prstGeom>
        </p:spPr>
      </p:pic>
      <p:sp>
        <p:nvSpPr>
          <p:cNvPr id="4" name="Text 1"/>
          <p:cNvSpPr/>
          <p:nvPr/>
        </p:nvSpPr>
        <p:spPr>
          <a:xfrm>
            <a:off x="837724" y="5865852"/>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bar chart highlights key sales metrics: net sales surpass $4.6M, average order value is $618+, and repeat purchase rate stands at 21%. These KPIs signal solid revenue and a steady base of loyal customers, crucial for growth strategy and targeting.</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940123"/>
            <a:ext cx="7634288"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Key Findings Summary</a:t>
            </a:r>
            <a:endParaRPr lang="en-US" sz="4400" dirty="0"/>
          </a:p>
        </p:txBody>
      </p:sp>
      <p:sp>
        <p:nvSpPr>
          <p:cNvPr id="3" name="Shape 1"/>
          <p:cNvSpPr/>
          <p:nvPr/>
        </p:nvSpPr>
        <p:spPr>
          <a:xfrm>
            <a:off x="837724" y="3122890"/>
            <a:ext cx="538520" cy="538520"/>
          </a:xfrm>
          <a:prstGeom prst="roundRect">
            <a:avLst>
              <a:gd name="adj" fmla="val 6668"/>
            </a:avLst>
          </a:prstGeom>
          <a:solidFill>
            <a:srgbClr val="304755"/>
          </a:solidFill>
          <a:ln/>
        </p:spPr>
      </p:sp>
      <p:sp>
        <p:nvSpPr>
          <p:cNvPr id="4" name="Text 2"/>
          <p:cNvSpPr/>
          <p:nvPr/>
        </p:nvSpPr>
        <p:spPr>
          <a:xfrm>
            <a:off x="937974" y="3180874"/>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1615559" y="320516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Net Sales</a:t>
            </a:r>
            <a:endParaRPr lang="en-US" sz="2200" dirty="0"/>
          </a:p>
        </p:txBody>
      </p:sp>
      <p:sp>
        <p:nvSpPr>
          <p:cNvPr id="6" name="Text 4"/>
          <p:cNvSpPr/>
          <p:nvPr/>
        </p:nvSpPr>
        <p:spPr>
          <a:xfrm>
            <a:off x="1615559" y="3700701"/>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Generated over $4.6M from 7,431 orders, showing strong revenue.</a:t>
            </a:r>
            <a:endParaRPr lang="en-US" sz="1850" dirty="0"/>
          </a:p>
        </p:txBody>
      </p:sp>
      <p:sp>
        <p:nvSpPr>
          <p:cNvPr id="7" name="Shape 5"/>
          <p:cNvSpPr/>
          <p:nvPr/>
        </p:nvSpPr>
        <p:spPr>
          <a:xfrm>
            <a:off x="7464862" y="3122890"/>
            <a:ext cx="538520" cy="538520"/>
          </a:xfrm>
          <a:prstGeom prst="roundRect">
            <a:avLst>
              <a:gd name="adj" fmla="val 6668"/>
            </a:avLst>
          </a:prstGeom>
          <a:solidFill>
            <a:srgbClr val="304755"/>
          </a:solidFill>
          <a:ln/>
        </p:spPr>
      </p:sp>
      <p:sp>
        <p:nvSpPr>
          <p:cNvPr id="8" name="Text 6"/>
          <p:cNvSpPr/>
          <p:nvPr/>
        </p:nvSpPr>
        <p:spPr>
          <a:xfrm>
            <a:off x="7565112" y="3180874"/>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8242697" y="3205163"/>
            <a:ext cx="300894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Customer Loyalty</a:t>
            </a:r>
            <a:endParaRPr lang="en-US" sz="2200" dirty="0"/>
          </a:p>
        </p:txBody>
      </p:sp>
      <p:sp>
        <p:nvSpPr>
          <p:cNvPr id="10" name="Text 8"/>
          <p:cNvSpPr/>
          <p:nvPr/>
        </p:nvSpPr>
        <p:spPr>
          <a:xfrm>
            <a:off x="8242697" y="3700701"/>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21% repeat buyers highlight robust brand loyalty and engagement.</a:t>
            </a:r>
            <a:endParaRPr lang="en-US" sz="1850" dirty="0"/>
          </a:p>
        </p:txBody>
      </p:sp>
      <p:sp>
        <p:nvSpPr>
          <p:cNvPr id="11" name="Shape 9"/>
          <p:cNvSpPr/>
          <p:nvPr/>
        </p:nvSpPr>
        <p:spPr>
          <a:xfrm>
            <a:off x="837724" y="4945499"/>
            <a:ext cx="538520" cy="538520"/>
          </a:xfrm>
          <a:prstGeom prst="roundRect">
            <a:avLst>
              <a:gd name="adj" fmla="val 6668"/>
            </a:avLst>
          </a:prstGeom>
          <a:solidFill>
            <a:srgbClr val="304755"/>
          </a:solidFill>
          <a:ln/>
        </p:spPr>
      </p:sp>
      <p:sp>
        <p:nvSpPr>
          <p:cNvPr id="12" name="Text 10"/>
          <p:cNvSpPr/>
          <p:nvPr/>
        </p:nvSpPr>
        <p:spPr>
          <a:xfrm>
            <a:off x="937974" y="5003483"/>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1615559" y="5027771"/>
            <a:ext cx="357401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Top Products &amp; Cities</a:t>
            </a:r>
            <a:endParaRPr lang="en-US" sz="2200" dirty="0"/>
          </a:p>
        </p:txBody>
      </p:sp>
      <p:sp>
        <p:nvSpPr>
          <p:cNvPr id="14" name="Text 12"/>
          <p:cNvSpPr/>
          <p:nvPr/>
        </p:nvSpPr>
        <p:spPr>
          <a:xfrm>
            <a:off x="1615559" y="5523309"/>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Climbing Shoes lead sales; Austin, Chicago, and San Francisco excel in revenue.</a:t>
            </a:r>
            <a:endParaRPr lang="en-US" sz="1850" dirty="0"/>
          </a:p>
        </p:txBody>
      </p:sp>
      <p:sp>
        <p:nvSpPr>
          <p:cNvPr id="15" name="Shape 13"/>
          <p:cNvSpPr/>
          <p:nvPr/>
        </p:nvSpPr>
        <p:spPr>
          <a:xfrm>
            <a:off x="7464862" y="4945499"/>
            <a:ext cx="538520" cy="538520"/>
          </a:xfrm>
          <a:prstGeom prst="roundRect">
            <a:avLst>
              <a:gd name="adj" fmla="val 6668"/>
            </a:avLst>
          </a:prstGeom>
          <a:solidFill>
            <a:srgbClr val="304755"/>
          </a:solidFill>
          <a:ln/>
        </p:spPr>
      </p:sp>
      <p:sp>
        <p:nvSpPr>
          <p:cNvPr id="16" name="Text 14"/>
          <p:cNvSpPr/>
          <p:nvPr/>
        </p:nvSpPr>
        <p:spPr>
          <a:xfrm>
            <a:off x="7565112" y="5003483"/>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4</a:t>
            </a:r>
            <a:endParaRPr lang="en-US" sz="2650" dirty="0"/>
          </a:p>
        </p:txBody>
      </p:sp>
      <p:sp>
        <p:nvSpPr>
          <p:cNvPr id="17" name="Text 15"/>
          <p:cNvSpPr/>
          <p:nvPr/>
        </p:nvSpPr>
        <p:spPr>
          <a:xfrm>
            <a:off x="8242697" y="5027771"/>
            <a:ext cx="302573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Payment &amp; Timing</a:t>
            </a:r>
            <a:endParaRPr lang="en-US" sz="2200" dirty="0"/>
          </a:p>
        </p:txBody>
      </p:sp>
      <p:sp>
        <p:nvSpPr>
          <p:cNvPr id="18" name="Text 16"/>
          <p:cNvSpPr/>
          <p:nvPr/>
        </p:nvSpPr>
        <p:spPr>
          <a:xfrm>
            <a:off x="8242697" y="5523309"/>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Shopify Payments dominate with 85% use; peak purchases occur 10 AM–2 PM.</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972503"/>
            <a:ext cx="4887873" cy="6284476"/>
          </a:xfrm>
          <a:prstGeom prst="rect">
            <a:avLst/>
          </a:prstGeom>
        </p:spPr>
      </p:pic>
      <p:sp>
        <p:nvSpPr>
          <p:cNvPr id="4" name="Text 0"/>
          <p:cNvSpPr/>
          <p:nvPr/>
        </p:nvSpPr>
        <p:spPr>
          <a:xfrm>
            <a:off x="837724" y="125420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5" name="Text 1"/>
          <p:cNvSpPr/>
          <p:nvPr/>
        </p:nvSpPr>
        <p:spPr>
          <a:xfrm>
            <a:off x="837724" y="2317194"/>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dashboard offers an interactive view of Shopify's sales data.</a:t>
            </a:r>
            <a:endParaRPr lang="en-US" sz="1850" dirty="0"/>
          </a:p>
        </p:txBody>
      </p:sp>
      <p:sp>
        <p:nvSpPr>
          <p:cNvPr id="6" name="Text 2"/>
          <p:cNvSpPr/>
          <p:nvPr/>
        </p:nvSpPr>
        <p:spPr>
          <a:xfrm>
            <a:off x="837724" y="2969419"/>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It combines Python EDA and Power BI visualization for business insights.</a:t>
            </a:r>
            <a:endParaRPr lang="en-US" sz="1850" dirty="0"/>
          </a:p>
        </p:txBody>
      </p:sp>
      <p:sp>
        <p:nvSpPr>
          <p:cNvPr id="7" name="Shape 3"/>
          <p:cNvSpPr/>
          <p:nvPr/>
        </p:nvSpPr>
        <p:spPr>
          <a:xfrm>
            <a:off x="837724" y="3621643"/>
            <a:ext cx="179427" cy="878562"/>
          </a:xfrm>
          <a:prstGeom prst="roundRect">
            <a:avLst>
              <a:gd name="adj" fmla="val 20012"/>
            </a:avLst>
          </a:prstGeom>
          <a:solidFill>
            <a:srgbClr val="304755"/>
          </a:solidFill>
          <a:ln/>
        </p:spPr>
      </p:sp>
      <p:sp>
        <p:nvSpPr>
          <p:cNvPr id="8" name="Text 4"/>
          <p:cNvSpPr/>
          <p:nvPr/>
        </p:nvSpPr>
        <p:spPr>
          <a:xfrm>
            <a:off x="1376124" y="3621643"/>
            <a:ext cx="4299466"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Understand Performance</a:t>
            </a:r>
            <a:endParaRPr lang="en-US" sz="2200" dirty="0"/>
          </a:p>
        </p:txBody>
      </p:sp>
      <p:sp>
        <p:nvSpPr>
          <p:cNvPr id="9" name="Text 5"/>
          <p:cNvSpPr/>
          <p:nvPr/>
        </p:nvSpPr>
        <p:spPr>
          <a:xfrm>
            <a:off x="1376124" y="4117181"/>
            <a:ext cx="69301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Identify top products, cities, and payment methods.</a:t>
            </a:r>
            <a:endParaRPr lang="en-US" sz="1850" dirty="0"/>
          </a:p>
        </p:txBody>
      </p:sp>
      <p:sp>
        <p:nvSpPr>
          <p:cNvPr id="10" name="Shape 6"/>
          <p:cNvSpPr/>
          <p:nvPr/>
        </p:nvSpPr>
        <p:spPr>
          <a:xfrm>
            <a:off x="1196697" y="4739521"/>
            <a:ext cx="179427" cy="878562"/>
          </a:xfrm>
          <a:prstGeom prst="roundRect">
            <a:avLst>
              <a:gd name="adj" fmla="val 20012"/>
            </a:avLst>
          </a:prstGeom>
          <a:solidFill>
            <a:srgbClr val="304755"/>
          </a:solidFill>
          <a:ln/>
        </p:spPr>
      </p:sp>
      <p:sp>
        <p:nvSpPr>
          <p:cNvPr id="11" name="Text 7"/>
          <p:cNvSpPr/>
          <p:nvPr/>
        </p:nvSpPr>
        <p:spPr>
          <a:xfrm>
            <a:off x="1735098" y="473952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Track Loyalty</a:t>
            </a:r>
            <a:endParaRPr lang="en-US" sz="2200" dirty="0"/>
          </a:p>
        </p:txBody>
      </p:sp>
      <p:sp>
        <p:nvSpPr>
          <p:cNvPr id="12" name="Text 8"/>
          <p:cNvSpPr/>
          <p:nvPr/>
        </p:nvSpPr>
        <p:spPr>
          <a:xfrm>
            <a:off x="1735098" y="5235059"/>
            <a:ext cx="6571178"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Monitor customer purchasing patterns and engagement.</a:t>
            </a:r>
            <a:endParaRPr lang="en-US" sz="1850" dirty="0"/>
          </a:p>
        </p:txBody>
      </p:sp>
      <p:sp>
        <p:nvSpPr>
          <p:cNvPr id="13" name="Shape 9"/>
          <p:cNvSpPr/>
          <p:nvPr/>
        </p:nvSpPr>
        <p:spPr>
          <a:xfrm>
            <a:off x="1555790" y="5857399"/>
            <a:ext cx="179427" cy="878562"/>
          </a:xfrm>
          <a:prstGeom prst="roundRect">
            <a:avLst>
              <a:gd name="adj" fmla="val 20012"/>
            </a:avLst>
          </a:prstGeom>
          <a:solidFill>
            <a:srgbClr val="304755"/>
          </a:solidFill>
          <a:ln/>
        </p:spPr>
      </p:sp>
      <p:sp>
        <p:nvSpPr>
          <p:cNvPr id="14" name="Text 10"/>
          <p:cNvSpPr/>
          <p:nvPr/>
        </p:nvSpPr>
        <p:spPr>
          <a:xfrm>
            <a:off x="2094190" y="5857399"/>
            <a:ext cx="3904536"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Data-Backed Decisions</a:t>
            </a:r>
            <a:endParaRPr lang="en-US" sz="2200" dirty="0"/>
          </a:p>
        </p:txBody>
      </p:sp>
      <p:sp>
        <p:nvSpPr>
          <p:cNvPr id="15" name="Text 11"/>
          <p:cNvSpPr/>
          <p:nvPr/>
        </p:nvSpPr>
        <p:spPr>
          <a:xfrm>
            <a:off x="2094190" y="6352937"/>
            <a:ext cx="6212086"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Improve revenue, efficiency, and customer satisfaction.</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1873925"/>
            <a:ext cx="7772757" cy="971550"/>
          </a:xfrm>
          <a:prstGeom prst="rect">
            <a:avLst/>
          </a:prstGeom>
          <a:noFill/>
          <a:ln/>
        </p:spPr>
        <p:txBody>
          <a:bodyPr wrap="none" lIns="0" tIns="0" rIns="0" bIns="0" rtlCol="0" anchor="t"/>
          <a:lstStyle/>
          <a:p>
            <a:pPr algn="l" indent="0" marL="0">
              <a:lnSpc>
                <a:spcPts val="7650"/>
              </a:lnSpc>
              <a:buNone/>
            </a:pPr>
            <a:r>
              <a:rPr lang="en-US" sz="6100" dirty="0">
                <a:solidFill>
                  <a:srgbClr val="FFFFFF"/>
                </a:solidFill>
                <a:latin typeface="Unbounded" pitchFamily="34" charset="0"/>
                <a:ea typeface="Unbounded" pitchFamily="34" charset="-122"/>
                <a:cs typeface="Unbounded" pitchFamily="34" charset="-120"/>
              </a:rPr>
              <a:t>Thank You</a:t>
            </a:r>
            <a:endParaRPr lang="en-US" sz="6100" dirty="0"/>
          </a:p>
        </p:txBody>
      </p:sp>
      <p:sp>
        <p:nvSpPr>
          <p:cNvPr id="3" name="Text 1"/>
          <p:cNvSpPr/>
          <p:nvPr/>
        </p:nvSpPr>
        <p:spPr>
          <a:xfrm>
            <a:off x="837724" y="3324225"/>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We appreciate your time and interest in our Shopify Sales Dashboard Report.</a:t>
            </a:r>
            <a:endParaRPr lang="en-US" sz="1850" dirty="0"/>
          </a:p>
        </p:txBody>
      </p:sp>
      <p:sp>
        <p:nvSpPr>
          <p:cNvPr id="4" name="Text 2"/>
          <p:cNvSpPr/>
          <p:nvPr/>
        </p:nvSpPr>
        <p:spPr>
          <a:xfrm>
            <a:off x="837724" y="3976449"/>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Your feedback and questions are welcome to ensure continuous improvement and success.</a:t>
            </a:r>
            <a:endParaRPr lang="en-US" sz="1850" dirty="0"/>
          </a:p>
        </p:txBody>
      </p:sp>
      <p:sp>
        <p:nvSpPr>
          <p:cNvPr id="5" name="Shape 3"/>
          <p:cNvSpPr/>
          <p:nvPr/>
        </p:nvSpPr>
        <p:spPr>
          <a:xfrm>
            <a:off x="837724" y="4628674"/>
            <a:ext cx="538520" cy="538520"/>
          </a:xfrm>
          <a:prstGeom prst="roundRect">
            <a:avLst>
              <a:gd name="adj" fmla="val 6668"/>
            </a:avLst>
          </a:prstGeom>
          <a:solidFill>
            <a:srgbClr val="304755"/>
          </a:solidFill>
          <a:ln/>
        </p:spPr>
      </p:sp>
      <p:pic>
        <p:nvPicPr>
          <p:cNvPr id="6" name="Image 0" descr="preencoded.png">    </p:cNvPr>
          <p:cNvPicPr>
            <a:picLocks noChangeAspect="1"/>
          </p:cNvPicPr>
          <p:nvPr/>
        </p:nvPicPr>
        <p:blipFill>
          <a:blip r:embed="rId1"/>
          <a:stretch>
            <a:fillRect/>
          </a:stretch>
        </p:blipFill>
        <p:spPr>
          <a:xfrm>
            <a:off x="937974" y="4686657"/>
            <a:ext cx="337899" cy="422434"/>
          </a:xfrm>
          <a:prstGeom prst="rect">
            <a:avLst/>
          </a:prstGeom>
        </p:spPr>
      </p:pic>
      <p:sp>
        <p:nvSpPr>
          <p:cNvPr id="7" name="Text 4"/>
          <p:cNvSpPr/>
          <p:nvPr/>
        </p:nvSpPr>
        <p:spPr>
          <a:xfrm>
            <a:off x="1615559" y="471094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Stay Connected</a:t>
            </a:r>
            <a:endParaRPr lang="en-US" sz="2200" dirty="0"/>
          </a:p>
        </p:txBody>
      </p:sp>
      <p:sp>
        <p:nvSpPr>
          <p:cNvPr id="8" name="Text 5"/>
          <p:cNvSpPr/>
          <p:nvPr/>
        </p:nvSpPr>
        <p:spPr>
          <a:xfrm>
            <a:off x="1615559" y="5206484"/>
            <a:ext cx="334101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Reach out for further insights and support anytime.</a:t>
            </a:r>
            <a:endParaRPr lang="en-US" sz="1850" dirty="0"/>
          </a:p>
        </p:txBody>
      </p:sp>
      <p:sp>
        <p:nvSpPr>
          <p:cNvPr id="9" name="Shape 6"/>
          <p:cNvSpPr/>
          <p:nvPr/>
        </p:nvSpPr>
        <p:spPr>
          <a:xfrm>
            <a:off x="5255776" y="4628674"/>
            <a:ext cx="538520" cy="538520"/>
          </a:xfrm>
          <a:prstGeom prst="roundRect">
            <a:avLst>
              <a:gd name="adj" fmla="val 6668"/>
            </a:avLst>
          </a:prstGeom>
          <a:solidFill>
            <a:srgbClr val="304755"/>
          </a:solidFill>
          <a:ln/>
        </p:spPr>
      </p:sp>
      <p:pic>
        <p:nvPicPr>
          <p:cNvPr id="10" name="Image 1" descr="preencoded.png">    </p:cNvPr>
          <p:cNvPicPr>
            <a:picLocks noChangeAspect="1"/>
          </p:cNvPicPr>
          <p:nvPr/>
        </p:nvPicPr>
        <p:blipFill>
          <a:blip r:embed="rId2"/>
          <a:stretch>
            <a:fillRect/>
          </a:stretch>
        </p:blipFill>
        <p:spPr>
          <a:xfrm>
            <a:off x="5356027" y="4686657"/>
            <a:ext cx="337899" cy="422434"/>
          </a:xfrm>
          <a:prstGeom prst="rect">
            <a:avLst/>
          </a:prstGeom>
        </p:spPr>
      </p:pic>
      <p:sp>
        <p:nvSpPr>
          <p:cNvPr id="11" name="Text 7"/>
          <p:cNvSpPr/>
          <p:nvPr/>
        </p:nvSpPr>
        <p:spPr>
          <a:xfrm>
            <a:off x="6033611" y="471094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Next Steps</a:t>
            </a:r>
            <a:endParaRPr lang="en-US" sz="2200" dirty="0"/>
          </a:p>
        </p:txBody>
      </p:sp>
      <p:sp>
        <p:nvSpPr>
          <p:cNvPr id="12" name="Text 8"/>
          <p:cNvSpPr/>
          <p:nvPr/>
        </p:nvSpPr>
        <p:spPr>
          <a:xfrm>
            <a:off x="6033611" y="5206484"/>
            <a:ext cx="334101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Implement data-driven strategies to boost sales and customer loyalty.</a:t>
            </a:r>
            <a:endParaRPr lang="en-US" sz="1850" dirty="0"/>
          </a:p>
        </p:txBody>
      </p:sp>
      <p:sp>
        <p:nvSpPr>
          <p:cNvPr id="13" name="Shape 9"/>
          <p:cNvSpPr/>
          <p:nvPr/>
        </p:nvSpPr>
        <p:spPr>
          <a:xfrm>
            <a:off x="9673828" y="4628674"/>
            <a:ext cx="538520" cy="538520"/>
          </a:xfrm>
          <a:prstGeom prst="roundRect">
            <a:avLst>
              <a:gd name="adj" fmla="val 6668"/>
            </a:avLst>
          </a:prstGeom>
          <a:solidFill>
            <a:srgbClr val="304755"/>
          </a:solidFill>
          <a:ln/>
        </p:spPr>
      </p:sp>
      <p:pic>
        <p:nvPicPr>
          <p:cNvPr id="14" name="Image 2" descr="preencoded.png">    </p:cNvPr>
          <p:cNvPicPr>
            <a:picLocks noChangeAspect="1"/>
          </p:cNvPicPr>
          <p:nvPr/>
        </p:nvPicPr>
        <p:blipFill>
          <a:blip r:embed="rId3"/>
          <a:stretch>
            <a:fillRect/>
          </a:stretch>
        </p:blipFill>
        <p:spPr>
          <a:xfrm>
            <a:off x="9774079" y="4686657"/>
            <a:ext cx="337899" cy="422434"/>
          </a:xfrm>
          <a:prstGeom prst="rect">
            <a:avLst/>
          </a:prstGeom>
        </p:spPr>
      </p:pic>
      <p:sp>
        <p:nvSpPr>
          <p:cNvPr id="15" name="Text 10"/>
          <p:cNvSpPr/>
          <p:nvPr/>
        </p:nvSpPr>
        <p:spPr>
          <a:xfrm>
            <a:off x="10451663" y="471094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Feedback</a:t>
            </a:r>
            <a:endParaRPr lang="en-US" sz="2200" dirty="0"/>
          </a:p>
        </p:txBody>
      </p:sp>
      <p:sp>
        <p:nvSpPr>
          <p:cNvPr id="16" name="Text 11"/>
          <p:cNvSpPr/>
          <p:nvPr/>
        </p:nvSpPr>
        <p:spPr>
          <a:xfrm>
            <a:off x="10451663" y="5206484"/>
            <a:ext cx="334101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Your input helps us tailor solutions to your needs.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1769" y="645676"/>
            <a:ext cx="5600819" cy="690563"/>
          </a:xfrm>
          <a:prstGeom prst="rect">
            <a:avLst/>
          </a:prstGeom>
          <a:noFill/>
          <a:ln/>
        </p:spPr>
        <p:txBody>
          <a:bodyPr wrap="none" lIns="0" tIns="0" rIns="0" bIns="0" rtlCol="0" anchor="t"/>
          <a:lstStyle/>
          <a:p>
            <a:pPr algn="l" indent="0" marL="0">
              <a:lnSpc>
                <a:spcPts val="5400"/>
              </a:lnSpc>
              <a:buNone/>
            </a:pPr>
            <a:r>
              <a:rPr lang="en-US" sz="4350" dirty="0">
                <a:solidFill>
                  <a:srgbClr val="FFFFFF"/>
                </a:solidFill>
                <a:latin typeface="Unbounded" pitchFamily="34" charset="0"/>
                <a:ea typeface="Unbounded" pitchFamily="34" charset="-122"/>
                <a:cs typeface="Unbounded" pitchFamily="34" charset="-120"/>
              </a:rPr>
              <a:t>Project Overview</a:t>
            </a:r>
            <a:endParaRPr lang="en-US" sz="4350" dirty="0"/>
          </a:p>
        </p:txBody>
      </p:sp>
      <p:sp>
        <p:nvSpPr>
          <p:cNvPr id="3" name="Text 1"/>
          <p:cNvSpPr/>
          <p:nvPr/>
        </p:nvSpPr>
        <p:spPr>
          <a:xfrm>
            <a:off x="821769" y="1805821"/>
            <a:ext cx="12986861" cy="1126927"/>
          </a:xfrm>
          <a:prstGeom prst="rect">
            <a:avLst/>
          </a:prstGeom>
          <a:noFill/>
          <a:ln/>
        </p:spPr>
        <p:txBody>
          <a:bodyPr wrap="square" lIns="0" tIns="0" rIns="0" bIns="0" rtlCol="0" anchor="t"/>
          <a:lstStyle/>
          <a:p>
            <a:pPr algn="l" indent="0" marL="0">
              <a:lnSpc>
                <a:spcPts val="2950"/>
              </a:lnSpc>
              <a:buNone/>
            </a:pPr>
            <a:r>
              <a:rPr lang="en-US" sz="1800" dirty="0">
                <a:solidFill>
                  <a:srgbClr val="CAD6DE"/>
                </a:solidFill>
                <a:latin typeface="Cabin" pitchFamily="34" charset="0"/>
                <a:ea typeface="Cabin" pitchFamily="34" charset="-122"/>
                <a:cs typeface="Cabin" pitchFamily="34" charset="-120"/>
              </a:rPr>
              <a:t>This project combines Power BI, Python, and Excel to analyze 7,431 Shopify orders. It focuses on uncovering sales trends, customer behavior, and operational insights. The data covers multiple months, ensuring comprehensive and actionable results to drive business decisions.</a:t>
            </a:r>
            <a:endParaRPr lang="en-US" sz="1800" dirty="0"/>
          </a:p>
        </p:txBody>
      </p:sp>
      <p:sp>
        <p:nvSpPr>
          <p:cNvPr id="4" name="Text 2"/>
          <p:cNvSpPr/>
          <p:nvPr/>
        </p:nvSpPr>
        <p:spPr>
          <a:xfrm>
            <a:off x="821769" y="3196828"/>
            <a:ext cx="12986861" cy="751284"/>
          </a:xfrm>
          <a:prstGeom prst="rect">
            <a:avLst/>
          </a:prstGeom>
          <a:noFill/>
          <a:ln/>
        </p:spPr>
        <p:txBody>
          <a:bodyPr wrap="square" lIns="0" tIns="0" rIns="0" bIns="0" rtlCol="0" anchor="t"/>
          <a:lstStyle/>
          <a:p>
            <a:pPr algn="l" indent="0" marL="0">
              <a:lnSpc>
                <a:spcPts val="2950"/>
              </a:lnSpc>
              <a:buNone/>
            </a:pPr>
            <a:r>
              <a:rPr lang="en-US" sz="1800" dirty="0">
                <a:solidFill>
                  <a:srgbClr val="CAD6DE"/>
                </a:solidFill>
                <a:latin typeface="Cabin" pitchFamily="34" charset="0"/>
                <a:ea typeface="Cabin" pitchFamily="34" charset="-122"/>
                <a:cs typeface="Cabin" pitchFamily="34" charset="-120"/>
              </a:rPr>
              <a:t>Using clean, detailed datasets allows accurate visualizations and performance tracking. This integrated approach supports stronger strategic planning and marketing initiatives.</a:t>
            </a:r>
            <a:endParaRPr lang="en-US" sz="1800" dirty="0"/>
          </a:p>
        </p:txBody>
      </p:sp>
      <p:sp>
        <p:nvSpPr>
          <p:cNvPr id="5" name="Shape 3"/>
          <p:cNvSpPr/>
          <p:nvPr/>
        </p:nvSpPr>
        <p:spPr>
          <a:xfrm>
            <a:off x="821769" y="4212193"/>
            <a:ext cx="4172426" cy="3373874"/>
          </a:xfrm>
          <a:prstGeom prst="roundRect">
            <a:avLst>
              <a:gd name="adj" fmla="val 1044"/>
            </a:avLst>
          </a:prstGeom>
          <a:solidFill>
            <a:srgbClr val="304755"/>
          </a:solidFill>
          <a:ln/>
        </p:spPr>
      </p:sp>
      <p:sp>
        <p:nvSpPr>
          <p:cNvPr id="6" name="Text 4"/>
          <p:cNvSpPr/>
          <p:nvPr/>
        </p:nvSpPr>
        <p:spPr>
          <a:xfrm>
            <a:off x="1056561" y="4446984"/>
            <a:ext cx="2762488" cy="34528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Tools Used</a:t>
            </a:r>
            <a:endParaRPr lang="en-US" sz="2150" dirty="0"/>
          </a:p>
        </p:txBody>
      </p:sp>
      <p:sp>
        <p:nvSpPr>
          <p:cNvPr id="7" name="Text 5"/>
          <p:cNvSpPr/>
          <p:nvPr/>
        </p:nvSpPr>
        <p:spPr>
          <a:xfrm>
            <a:off x="1056561" y="4933117"/>
            <a:ext cx="3702844" cy="751284"/>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Power BI for interactive dashboards</a:t>
            </a:r>
            <a:endParaRPr lang="en-US" sz="1800" dirty="0"/>
          </a:p>
        </p:txBody>
      </p:sp>
      <p:sp>
        <p:nvSpPr>
          <p:cNvPr id="8" name="Text 6"/>
          <p:cNvSpPr/>
          <p:nvPr/>
        </p:nvSpPr>
        <p:spPr>
          <a:xfrm>
            <a:off x="1056561" y="5766554"/>
            <a:ext cx="3702844" cy="751284"/>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Python for exploratory data analysis</a:t>
            </a:r>
            <a:endParaRPr lang="en-US" sz="1800" dirty="0"/>
          </a:p>
        </p:txBody>
      </p:sp>
      <p:sp>
        <p:nvSpPr>
          <p:cNvPr id="9" name="Text 7"/>
          <p:cNvSpPr/>
          <p:nvPr/>
        </p:nvSpPr>
        <p:spPr>
          <a:xfrm>
            <a:off x="1056561" y="6599992"/>
            <a:ext cx="3702844" cy="751284"/>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Excel for data organization and calculations</a:t>
            </a:r>
            <a:endParaRPr lang="en-US" sz="1800" dirty="0"/>
          </a:p>
        </p:txBody>
      </p:sp>
      <p:sp>
        <p:nvSpPr>
          <p:cNvPr id="10" name="Shape 8"/>
          <p:cNvSpPr/>
          <p:nvPr/>
        </p:nvSpPr>
        <p:spPr>
          <a:xfrm>
            <a:off x="5228987" y="4212193"/>
            <a:ext cx="4172426" cy="3373874"/>
          </a:xfrm>
          <a:prstGeom prst="roundRect">
            <a:avLst>
              <a:gd name="adj" fmla="val 1044"/>
            </a:avLst>
          </a:prstGeom>
          <a:solidFill>
            <a:srgbClr val="304755"/>
          </a:solidFill>
          <a:ln/>
        </p:spPr>
      </p:sp>
      <p:sp>
        <p:nvSpPr>
          <p:cNvPr id="11" name="Text 9"/>
          <p:cNvSpPr/>
          <p:nvPr/>
        </p:nvSpPr>
        <p:spPr>
          <a:xfrm>
            <a:off x="5463778" y="4446984"/>
            <a:ext cx="2762488" cy="34528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Dataset</a:t>
            </a:r>
            <a:endParaRPr lang="en-US" sz="2150" dirty="0"/>
          </a:p>
        </p:txBody>
      </p:sp>
      <p:sp>
        <p:nvSpPr>
          <p:cNvPr id="12" name="Text 10"/>
          <p:cNvSpPr/>
          <p:nvPr/>
        </p:nvSpPr>
        <p:spPr>
          <a:xfrm>
            <a:off x="5463778" y="4933117"/>
            <a:ext cx="3702844" cy="375642"/>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7,431 cleaned Shopify orders</a:t>
            </a:r>
            <a:endParaRPr lang="en-US" sz="1800" dirty="0"/>
          </a:p>
        </p:txBody>
      </p:sp>
      <p:sp>
        <p:nvSpPr>
          <p:cNvPr id="13" name="Text 11"/>
          <p:cNvSpPr/>
          <p:nvPr/>
        </p:nvSpPr>
        <p:spPr>
          <a:xfrm>
            <a:off x="5463778" y="5390912"/>
            <a:ext cx="3702844" cy="375642"/>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Data spans multiple months</a:t>
            </a:r>
            <a:endParaRPr lang="en-US" sz="1800" dirty="0"/>
          </a:p>
        </p:txBody>
      </p:sp>
      <p:sp>
        <p:nvSpPr>
          <p:cNvPr id="14" name="Text 12"/>
          <p:cNvSpPr/>
          <p:nvPr/>
        </p:nvSpPr>
        <p:spPr>
          <a:xfrm>
            <a:off x="5463778" y="5848707"/>
            <a:ext cx="3702844" cy="751284"/>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Includes sales and customer details</a:t>
            </a:r>
            <a:endParaRPr lang="en-US" sz="1800" dirty="0"/>
          </a:p>
        </p:txBody>
      </p:sp>
      <p:sp>
        <p:nvSpPr>
          <p:cNvPr id="15" name="Shape 13"/>
          <p:cNvSpPr/>
          <p:nvPr/>
        </p:nvSpPr>
        <p:spPr>
          <a:xfrm>
            <a:off x="9636204" y="4212193"/>
            <a:ext cx="4172426" cy="3373874"/>
          </a:xfrm>
          <a:prstGeom prst="roundRect">
            <a:avLst>
              <a:gd name="adj" fmla="val 1044"/>
            </a:avLst>
          </a:prstGeom>
          <a:solidFill>
            <a:srgbClr val="304755"/>
          </a:solidFill>
          <a:ln/>
        </p:spPr>
      </p:sp>
      <p:sp>
        <p:nvSpPr>
          <p:cNvPr id="16" name="Text 14"/>
          <p:cNvSpPr/>
          <p:nvPr/>
        </p:nvSpPr>
        <p:spPr>
          <a:xfrm>
            <a:off x="9870996" y="4446984"/>
            <a:ext cx="2762488" cy="34528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Purpose</a:t>
            </a:r>
            <a:endParaRPr lang="en-US" sz="2150" dirty="0"/>
          </a:p>
        </p:txBody>
      </p:sp>
      <p:sp>
        <p:nvSpPr>
          <p:cNvPr id="17" name="Text 15"/>
          <p:cNvSpPr/>
          <p:nvPr/>
        </p:nvSpPr>
        <p:spPr>
          <a:xfrm>
            <a:off x="9870996" y="4933117"/>
            <a:ext cx="3702844" cy="375642"/>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Reveal customer buying patterns</a:t>
            </a:r>
            <a:endParaRPr lang="en-US" sz="1800" dirty="0"/>
          </a:p>
        </p:txBody>
      </p:sp>
      <p:sp>
        <p:nvSpPr>
          <p:cNvPr id="18" name="Text 16"/>
          <p:cNvSpPr/>
          <p:nvPr/>
        </p:nvSpPr>
        <p:spPr>
          <a:xfrm>
            <a:off x="9870996" y="5390912"/>
            <a:ext cx="3702844" cy="375642"/>
          </a:xfrm>
          <a:prstGeom prst="rect">
            <a:avLst/>
          </a:prstGeom>
          <a:noFill/>
          <a:ln/>
        </p:spPr>
        <p:txBody>
          <a:bodyPr wrap="non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Identify top products and regions</a:t>
            </a:r>
            <a:endParaRPr lang="en-US" sz="1800" dirty="0"/>
          </a:p>
        </p:txBody>
      </p:sp>
      <p:sp>
        <p:nvSpPr>
          <p:cNvPr id="19" name="Text 17"/>
          <p:cNvSpPr/>
          <p:nvPr/>
        </p:nvSpPr>
        <p:spPr>
          <a:xfrm>
            <a:off x="9870996" y="5848707"/>
            <a:ext cx="3702844" cy="751284"/>
          </a:xfrm>
          <a:prstGeom prst="rect">
            <a:avLst/>
          </a:prstGeom>
          <a:noFill/>
          <a:ln/>
        </p:spPr>
        <p:txBody>
          <a:bodyPr wrap="square" lIns="0" tIns="0" rIns="0" bIns="0" rtlCol="0" anchor="t"/>
          <a:lstStyle/>
          <a:p>
            <a:pPr algn="l" marL="342900" indent="-342900">
              <a:lnSpc>
                <a:spcPts val="2950"/>
              </a:lnSpc>
              <a:buSzPct val="100000"/>
              <a:buChar char="•"/>
            </a:pPr>
            <a:r>
              <a:rPr lang="en-US" sz="1800" dirty="0">
                <a:solidFill>
                  <a:srgbClr val="CAD6DE"/>
                </a:solidFill>
                <a:latin typeface="Cabin" pitchFamily="34" charset="0"/>
                <a:ea typeface="Cabin" pitchFamily="34" charset="-122"/>
                <a:cs typeface="Cabin" pitchFamily="34" charset="-120"/>
              </a:rPr>
              <a:t>Support revenue growth and retention</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1670804"/>
            <a:ext cx="4887992" cy="4887992"/>
          </a:xfrm>
          <a:prstGeom prst="rect">
            <a:avLst/>
          </a:prstGeom>
        </p:spPr>
      </p:pic>
      <p:sp>
        <p:nvSpPr>
          <p:cNvPr id="4" name="Text 0"/>
          <p:cNvSpPr/>
          <p:nvPr/>
        </p:nvSpPr>
        <p:spPr>
          <a:xfrm>
            <a:off x="837724" y="2136219"/>
            <a:ext cx="6021467"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Key Sales Insights</a:t>
            </a:r>
            <a:endParaRPr lang="en-US" sz="4400" dirty="0"/>
          </a:p>
        </p:txBody>
      </p:sp>
      <p:sp>
        <p:nvSpPr>
          <p:cNvPr id="5" name="Text 1"/>
          <p:cNvSpPr/>
          <p:nvPr/>
        </p:nvSpPr>
        <p:spPr>
          <a:xfrm>
            <a:off x="837724" y="3318867"/>
            <a:ext cx="2250162" cy="478750"/>
          </a:xfrm>
          <a:prstGeom prst="rect">
            <a:avLst/>
          </a:prstGeom>
          <a:noFill/>
          <a:ln/>
        </p:spPr>
        <p:txBody>
          <a:bodyPr wrap="none" lIns="0" tIns="0" rIns="0" bIns="0" rtlCol="0" anchor="t"/>
          <a:lstStyle/>
          <a:p>
            <a:pPr algn="ctr" indent="0" marL="0">
              <a:lnSpc>
                <a:spcPts val="3750"/>
              </a:lnSpc>
              <a:buNone/>
            </a:pPr>
            <a:r>
              <a:rPr lang="en-US" sz="3750" dirty="0">
                <a:solidFill>
                  <a:srgbClr val="CAD6DE"/>
                </a:solidFill>
                <a:latin typeface="Unbounded" pitchFamily="34" charset="0"/>
                <a:ea typeface="Unbounded" pitchFamily="34" charset="-122"/>
                <a:cs typeface="Unbounded" pitchFamily="34" charset="-120"/>
              </a:rPr>
              <a:t>$4.6M+</a:t>
            </a:r>
            <a:endParaRPr lang="en-US" sz="3750" dirty="0"/>
          </a:p>
        </p:txBody>
      </p:sp>
      <p:sp>
        <p:nvSpPr>
          <p:cNvPr id="6" name="Text 2"/>
          <p:cNvSpPr/>
          <p:nvPr/>
        </p:nvSpPr>
        <p:spPr>
          <a:xfrm>
            <a:off x="837724" y="4096703"/>
            <a:ext cx="2250162"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Net Sales</a:t>
            </a:r>
            <a:endParaRPr lang="en-US" sz="2200" dirty="0"/>
          </a:p>
        </p:txBody>
      </p:sp>
      <p:sp>
        <p:nvSpPr>
          <p:cNvPr id="7" name="Text 3"/>
          <p:cNvSpPr/>
          <p:nvPr/>
        </p:nvSpPr>
        <p:spPr>
          <a:xfrm>
            <a:off x="837724" y="4592241"/>
            <a:ext cx="2250162" cy="766048"/>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Generated from 7,431 units sold.</a:t>
            </a:r>
            <a:endParaRPr lang="en-US" sz="1850" dirty="0"/>
          </a:p>
        </p:txBody>
      </p:sp>
      <p:sp>
        <p:nvSpPr>
          <p:cNvPr id="8" name="Text 4"/>
          <p:cNvSpPr/>
          <p:nvPr/>
        </p:nvSpPr>
        <p:spPr>
          <a:xfrm>
            <a:off x="3446859" y="3318867"/>
            <a:ext cx="2250162" cy="478750"/>
          </a:xfrm>
          <a:prstGeom prst="rect">
            <a:avLst/>
          </a:prstGeom>
          <a:noFill/>
          <a:ln/>
        </p:spPr>
        <p:txBody>
          <a:bodyPr wrap="none" lIns="0" tIns="0" rIns="0" bIns="0" rtlCol="0" anchor="t"/>
          <a:lstStyle/>
          <a:p>
            <a:pPr algn="ctr" indent="0" marL="0">
              <a:lnSpc>
                <a:spcPts val="3750"/>
              </a:lnSpc>
              <a:buNone/>
            </a:pPr>
            <a:r>
              <a:rPr lang="en-US" sz="3750" dirty="0">
                <a:solidFill>
                  <a:srgbClr val="CAD6DE"/>
                </a:solidFill>
                <a:latin typeface="Unbounded" pitchFamily="34" charset="0"/>
                <a:ea typeface="Unbounded" pitchFamily="34" charset="-122"/>
                <a:cs typeface="Unbounded" pitchFamily="34" charset="-120"/>
              </a:rPr>
              <a:t>4,431</a:t>
            </a:r>
            <a:endParaRPr lang="en-US" sz="3750" dirty="0"/>
          </a:p>
        </p:txBody>
      </p:sp>
      <p:sp>
        <p:nvSpPr>
          <p:cNvPr id="9" name="Text 5"/>
          <p:cNvSpPr/>
          <p:nvPr/>
        </p:nvSpPr>
        <p:spPr>
          <a:xfrm>
            <a:off x="3446859" y="4096703"/>
            <a:ext cx="2250162" cy="703898"/>
          </a:xfrm>
          <a:prstGeom prst="rect">
            <a:avLst/>
          </a:prstGeom>
          <a:noFill/>
          <a:ln/>
        </p:spPr>
        <p:txBody>
          <a:bodyPr wrap="squar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Customers</a:t>
            </a:r>
            <a:endParaRPr lang="en-US" sz="2200" dirty="0"/>
          </a:p>
        </p:txBody>
      </p:sp>
      <p:sp>
        <p:nvSpPr>
          <p:cNvPr id="10" name="Text 6"/>
          <p:cNvSpPr/>
          <p:nvPr/>
        </p:nvSpPr>
        <p:spPr>
          <a:xfrm>
            <a:off x="3446859" y="4944189"/>
            <a:ext cx="2250162" cy="766048"/>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Including 2,039 repeat buyers.</a:t>
            </a:r>
            <a:endParaRPr lang="en-US" sz="1850" dirty="0"/>
          </a:p>
        </p:txBody>
      </p:sp>
      <p:sp>
        <p:nvSpPr>
          <p:cNvPr id="11" name="Text 7"/>
          <p:cNvSpPr/>
          <p:nvPr/>
        </p:nvSpPr>
        <p:spPr>
          <a:xfrm>
            <a:off x="6055995" y="3318867"/>
            <a:ext cx="2250281" cy="478750"/>
          </a:xfrm>
          <a:prstGeom prst="rect">
            <a:avLst/>
          </a:prstGeom>
          <a:noFill/>
          <a:ln/>
        </p:spPr>
        <p:txBody>
          <a:bodyPr wrap="none" lIns="0" tIns="0" rIns="0" bIns="0" rtlCol="0" anchor="t"/>
          <a:lstStyle/>
          <a:p>
            <a:pPr algn="ctr" indent="0" marL="0">
              <a:lnSpc>
                <a:spcPts val="3750"/>
              </a:lnSpc>
              <a:buNone/>
            </a:pPr>
            <a:r>
              <a:rPr lang="en-US" sz="3750" dirty="0">
                <a:solidFill>
                  <a:srgbClr val="CAD6DE"/>
                </a:solidFill>
                <a:latin typeface="Unbounded" pitchFamily="34" charset="0"/>
                <a:ea typeface="Unbounded" pitchFamily="34" charset="-122"/>
                <a:cs typeface="Unbounded" pitchFamily="34" charset="-120"/>
              </a:rPr>
              <a:t>$526</a:t>
            </a:r>
            <a:endParaRPr lang="en-US" sz="3750" dirty="0"/>
          </a:p>
        </p:txBody>
      </p:sp>
      <p:sp>
        <p:nvSpPr>
          <p:cNvPr id="12" name="Text 8"/>
          <p:cNvSpPr/>
          <p:nvPr/>
        </p:nvSpPr>
        <p:spPr>
          <a:xfrm>
            <a:off x="6055995" y="4096703"/>
            <a:ext cx="2250281" cy="703898"/>
          </a:xfrm>
          <a:prstGeom prst="rect">
            <a:avLst/>
          </a:prstGeom>
          <a:noFill/>
          <a:ln/>
        </p:spPr>
        <p:txBody>
          <a:bodyPr wrap="squar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Average Order Value</a:t>
            </a:r>
            <a:endParaRPr lang="en-US" sz="2200" dirty="0"/>
          </a:p>
        </p:txBody>
      </p:sp>
      <p:sp>
        <p:nvSpPr>
          <p:cNvPr id="13" name="Text 9"/>
          <p:cNvSpPr/>
          <p:nvPr/>
        </p:nvSpPr>
        <p:spPr>
          <a:xfrm>
            <a:off x="6055995" y="4944189"/>
            <a:ext cx="2250281" cy="1149072"/>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Reflecting strong customer engagement.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046446"/>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Dashboard Breakdown: Key Performance Indicators</a:t>
            </a:r>
            <a:endParaRPr lang="en-US" sz="4400" dirty="0"/>
          </a:p>
        </p:txBody>
      </p:sp>
      <p:sp>
        <p:nvSpPr>
          <p:cNvPr id="3" name="Text 1"/>
          <p:cNvSpPr/>
          <p:nvPr/>
        </p:nvSpPr>
        <p:spPr>
          <a:xfrm>
            <a:off x="837724" y="3933230"/>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Net Sales: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$4M</a:t>
            </a:r>
            <a:endParaRPr lang="en-US" sz="1850" dirty="0"/>
          </a:p>
        </p:txBody>
      </p:sp>
      <p:sp>
        <p:nvSpPr>
          <p:cNvPr id="4" name="Text 2"/>
          <p:cNvSpPr/>
          <p:nvPr/>
        </p:nvSpPr>
        <p:spPr>
          <a:xfrm>
            <a:off x="837724" y="4399955"/>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Total Customers: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4431</a:t>
            </a:r>
            <a:endParaRPr lang="en-US" sz="1850" dirty="0"/>
          </a:p>
        </p:txBody>
      </p:sp>
      <p:sp>
        <p:nvSpPr>
          <p:cNvPr id="5" name="Text 3"/>
          <p:cNvSpPr/>
          <p:nvPr/>
        </p:nvSpPr>
        <p:spPr>
          <a:xfrm>
            <a:off x="837724" y="4866680"/>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Average Order Value: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$562.6</a:t>
            </a:r>
            <a:endParaRPr lang="en-US" sz="1850" dirty="0"/>
          </a:p>
        </p:txBody>
      </p:sp>
      <p:sp>
        <p:nvSpPr>
          <p:cNvPr id="6" name="Text 4"/>
          <p:cNvSpPr/>
          <p:nvPr/>
        </p:nvSpPr>
        <p:spPr>
          <a:xfrm>
            <a:off x="837724" y="5333405"/>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Order Volume: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$944</a:t>
            </a:r>
            <a:endParaRPr lang="en-US" sz="1850" dirty="0"/>
          </a:p>
        </p:txBody>
      </p:sp>
      <p:sp>
        <p:nvSpPr>
          <p:cNvPr id="7" name="Text 5"/>
          <p:cNvSpPr/>
          <p:nvPr/>
        </p:nvSpPr>
        <p:spPr>
          <a:xfrm>
            <a:off x="837724" y="5800130"/>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Customer Retention Rate: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46%</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588175"/>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Dashboard Breakdown: Key Performance Indicators</a:t>
            </a:r>
            <a:endParaRPr lang="en-US" sz="4400" dirty="0"/>
          </a:p>
        </p:txBody>
      </p:sp>
      <p:sp>
        <p:nvSpPr>
          <p:cNvPr id="3" name="Shape 1"/>
          <p:cNvSpPr/>
          <p:nvPr/>
        </p:nvSpPr>
        <p:spPr>
          <a:xfrm>
            <a:off x="837724" y="3474958"/>
            <a:ext cx="538520" cy="538520"/>
          </a:xfrm>
          <a:prstGeom prst="roundRect">
            <a:avLst>
              <a:gd name="adj" fmla="val 6668"/>
            </a:avLst>
          </a:prstGeom>
          <a:solidFill>
            <a:srgbClr val="304755"/>
          </a:solidFill>
          <a:ln/>
        </p:spPr>
      </p:sp>
      <p:pic>
        <p:nvPicPr>
          <p:cNvPr id="4" name="Image 0" descr="preencoded.png">    </p:cNvPr>
          <p:cNvPicPr>
            <a:picLocks noChangeAspect="1"/>
          </p:cNvPicPr>
          <p:nvPr/>
        </p:nvPicPr>
        <p:blipFill>
          <a:blip r:embed="rId1"/>
          <a:stretch>
            <a:fillRect/>
          </a:stretch>
        </p:blipFill>
        <p:spPr>
          <a:xfrm>
            <a:off x="937974" y="3532942"/>
            <a:ext cx="337899" cy="422434"/>
          </a:xfrm>
          <a:prstGeom prst="rect">
            <a:avLst/>
          </a:prstGeom>
        </p:spPr>
      </p:pic>
      <p:sp>
        <p:nvSpPr>
          <p:cNvPr id="5" name="Text 2"/>
          <p:cNvSpPr/>
          <p:nvPr/>
        </p:nvSpPr>
        <p:spPr>
          <a:xfrm>
            <a:off x="1615559" y="355723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Net Sales</a:t>
            </a:r>
            <a:endParaRPr lang="en-US" sz="2200" dirty="0"/>
          </a:p>
        </p:txBody>
      </p:sp>
      <p:sp>
        <p:nvSpPr>
          <p:cNvPr id="6" name="Text 3"/>
          <p:cNvSpPr/>
          <p:nvPr/>
        </p:nvSpPr>
        <p:spPr>
          <a:xfrm>
            <a:off x="1615559" y="4052768"/>
            <a:ext cx="5550098"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total revenue from 7,431 units sold is $4 million.</a:t>
            </a:r>
            <a:endParaRPr lang="en-US" sz="1850" dirty="0"/>
          </a:p>
        </p:txBody>
      </p:sp>
      <p:sp>
        <p:nvSpPr>
          <p:cNvPr id="7" name="Shape 4"/>
          <p:cNvSpPr/>
          <p:nvPr/>
        </p:nvSpPr>
        <p:spPr>
          <a:xfrm>
            <a:off x="7464862" y="3474958"/>
            <a:ext cx="538520" cy="538520"/>
          </a:xfrm>
          <a:prstGeom prst="roundRect">
            <a:avLst>
              <a:gd name="adj" fmla="val 6668"/>
            </a:avLst>
          </a:prstGeom>
          <a:solidFill>
            <a:srgbClr val="304755"/>
          </a:solidFill>
          <a:ln/>
        </p:spPr>
      </p:sp>
      <p:pic>
        <p:nvPicPr>
          <p:cNvPr id="8" name="Image 1" descr="preencoded.png">    </p:cNvPr>
          <p:cNvPicPr>
            <a:picLocks noChangeAspect="1"/>
          </p:cNvPicPr>
          <p:nvPr/>
        </p:nvPicPr>
        <p:blipFill>
          <a:blip r:embed="rId2"/>
          <a:stretch>
            <a:fillRect/>
          </a:stretch>
        </p:blipFill>
        <p:spPr>
          <a:xfrm>
            <a:off x="7565112" y="3532942"/>
            <a:ext cx="337899" cy="422434"/>
          </a:xfrm>
          <a:prstGeom prst="rect">
            <a:avLst/>
          </a:prstGeom>
        </p:spPr>
      </p:pic>
      <p:sp>
        <p:nvSpPr>
          <p:cNvPr id="9" name="Text 5"/>
          <p:cNvSpPr/>
          <p:nvPr/>
        </p:nvSpPr>
        <p:spPr>
          <a:xfrm>
            <a:off x="8242697" y="355723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Customers</a:t>
            </a:r>
            <a:endParaRPr lang="en-US" sz="2200" dirty="0"/>
          </a:p>
        </p:txBody>
      </p:sp>
      <p:sp>
        <p:nvSpPr>
          <p:cNvPr id="10" name="Text 6"/>
          <p:cNvSpPr/>
          <p:nvPr/>
        </p:nvSpPr>
        <p:spPr>
          <a:xfrm>
            <a:off x="8242697" y="4052768"/>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customer base of 4,431 buyers, including 2,039 repeat buyers.</a:t>
            </a:r>
            <a:endParaRPr lang="en-US" sz="1850" dirty="0"/>
          </a:p>
        </p:txBody>
      </p:sp>
      <p:sp>
        <p:nvSpPr>
          <p:cNvPr id="11" name="Shape 7"/>
          <p:cNvSpPr/>
          <p:nvPr/>
        </p:nvSpPr>
        <p:spPr>
          <a:xfrm>
            <a:off x="837724" y="5297567"/>
            <a:ext cx="538520" cy="538520"/>
          </a:xfrm>
          <a:prstGeom prst="roundRect">
            <a:avLst>
              <a:gd name="adj" fmla="val 6668"/>
            </a:avLst>
          </a:prstGeom>
          <a:solidFill>
            <a:srgbClr val="304755"/>
          </a:solidFill>
          <a:ln/>
        </p:spPr>
      </p:sp>
      <p:pic>
        <p:nvPicPr>
          <p:cNvPr id="12" name="Image 2" descr="preencoded.png">    </p:cNvPr>
          <p:cNvPicPr>
            <a:picLocks noChangeAspect="1"/>
          </p:cNvPicPr>
          <p:nvPr/>
        </p:nvPicPr>
        <p:blipFill>
          <a:blip r:embed="rId3"/>
          <a:stretch>
            <a:fillRect/>
          </a:stretch>
        </p:blipFill>
        <p:spPr>
          <a:xfrm>
            <a:off x="937974" y="5355550"/>
            <a:ext cx="337899" cy="422434"/>
          </a:xfrm>
          <a:prstGeom prst="rect">
            <a:avLst/>
          </a:prstGeom>
        </p:spPr>
      </p:pic>
      <p:sp>
        <p:nvSpPr>
          <p:cNvPr id="13" name="Text 8"/>
          <p:cNvSpPr/>
          <p:nvPr/>
        </p:nvSpPr>
        <p:spPr>
          <a:xfrm>
            <a:off x="1615559" y="5379839"/>
            <a:ext cx="342399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Average Order Value</a:t>
            </a:r>
            <a:endParaRPr lang="en-US" sz="2200" dirty="0"/>
          </a:p>
        </p:txBody>
      </p:sp>
      <p:sp>
        <p:nvSpPr>
          <p:cNvPr id="14" name="Text 9"/>
          <p:cNvSpPr/>
          <p:nvPr/>
        </p:nvSpPr>
        <p:spPr>
          <a:xfrm>
            <a:off x="1615559" y="5875377"/>
            <a:ext cx="5550098"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Orders average $562.6, signaling strong buying power.</a:t>
            </a:r>
            <a:endParaRPr lang="en-US" sz="1850" dirty="0"/>
          </a:p>
        </p:txBody>
      </p:sp>
      <p:sp>
        <p:nvSpPr>
          <p:cNvPr id="15" name="Shape 10"/>
          <p:cNvSpPr/>
          <p:nvPr/>
        </p:nvSpPr>
        <p:spPr>
          <a:xfrm>
            <a:off x="7464862" y="5297567"/>
            <a:ext cx="538520" cy="538520"/>
          </a:xfrm>
          <a:prstGeom prst="roundRect">
            <a:avLst>
              <a:gd name="adj" fmla="val 6668"/>
            </a:avLst>
          </a:prstGeom>
          <a:solidFill>
            <a:srgbClr val="304755"/>
          </a:solidFill>
          <a:ln/>
        </p:spPr>
      </p:sp>
      <p:pic>
        <p:nvPicPr>
          <p:cNvPr id="16" name="Image 3" descr="preencoded.png">    </p:cNvPr>
          <p:cNvPicPr>
            <a:picLocks noChangeAspect="1"/>
          </p:cNvPicPr>
          <p:nvPr/>
        </p:nvPicPr>
        <p:blipFill>
          <a:blip r:embed="rId4"/>
          <a:stretch>
            <a:fillRect/>
          </a:stretch>
        </p:blipFill>
        <p:spPr>
          <a:xfrm>
            <a:off x="7565112" y="5355550"/>
            <a:ext cx="337899" cy="422434"/>
          </a:xfrm>
          <a:prstGeom prst="rect">
            <a:avLst/>
          </a:prstGeom>
        </p:spPr>
      </p:pic>
      <p:sp>
        <p:nvSpPr>
          <p:cNvPr id="17" name="Text 11"/>
          <p:cNvSpPr/>
          <p:nvPr/>
        </p:nvSpPr>
        <p:spPr>
          <a:xfrm>
            <a:off x="8242697" y="5379839"/>
            <a:ext cx="4254937"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Customer Retention Rate</a:t>
            </a:r>
            <a:endParaRPr lang="en-US" sz="2200" dirty="0"/>
          </a:p>
        </p:txBody>
      </p:sp>
      <p:sp>
        <p:nvSpPr>
          <p:cNvPr id="18" name="Text 12"/>
          <p:cNvSpPr/>
          <p:nvPr/>
        </p:nvSpPr>
        <p:spPr>
          <a:xfrm>
            <a:off x="8242697" y="5875377"/>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Retention stands at 46%, highlighting loyal repeat business.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1769" y="906423"/>
            <a:ext cx="4990743" cy="6416754"/>
          </a:xfrm>
          <a:prstGeom prst="rect">
            <a:avLst/>
          </a:prstGeom>
        </p:spPr>
      </p:pic>
      <p:sp>
        <p:nvSpPr>
          <p:cNvPr id="4" name="Text 0"/>
          <p:cNvSpPr/>
          <p:nvPr/>
        </p:nvSpPr>
        <p:spPr>
          <a:xfrm>
            <a:off x="694015" y="546973"/>
            <a:ext cx="7755969" cy="1166336"/>
          </a:xfrm>
          <a:prstGeom prst="rect">
            <a:avLst/>
          </a:prstGeom>
          <a:noFill/>
          <a:ln/>
        </p:spPr>
        <p:txBody>
          <a:bodyPr wrap="square" lIns="0" tIns="0" rIns="0" bIns="0" rtlCol="0" anchor="t"/>
          <a:lstStyle/>
          <a:p>
            <a:pPr algn="l" indent="0" marL="0">
              <a:lnSpc>
                <a:spcPts val="4550"/>
              </a:lnSpc>
              <a:buNone/>
            </a:pPr>
            <a:r>
              <a:rPr lang="en-US" sz="3650" dirty="0">
                <a:solidFill>
                  <a:srgbClr val="FFFFFF"/>
                </a:solidFill>
                <a:latin typeface="Unbounded" pitchFamily="34" charset="0"/>
                <a:ea typeface="Unbounded" pitchFamily="34" charset="-122"/>
                <a:cs typeface="Unbounded" pitchFamily="34" charset="-120"/>
              </a:rPr>
              <a:t>Regional Sales Performance</a:t>
            </a:r>
            <a:endParaRPr lang="en-US" sz="3650" dirty="0"/>
          </a:p>
        </p:txBody>
      </p:sp>
      <p:sp>
        <p:nvSpPr>
          <p:cNvPr id="5" name="Shape 1"/>
          <p:cNvSpPr/>
          <p:nvPr/>
        </p:nvSpPr>
        <p:spPr>
          <a:xfrm>
            <a:off x="694015" y="2010728"/>
            <a:ext cx="7755969" cy="1758434"/>
          </a:xfrm>
          <a:prstGeom prst="roundRect">
            <a:avLst>
              <a:gd name="adj" fmla="val 1692"/>
            </a:avLst>
          </a:prstGeom>
          <a:solidFill>
            <a:srgbClr val="304755"/>
          </a:solidFill>
          <a:ln/>
        </p:spPr>
      </p:sp>
      <p:sp>
        <p:nvSpPr>
          <p:cNvPr id="6" name="Text 2"/>
          <p:cNvSpPr/>
          <p:nvPr/>
        </p:nvSpPr>
        <p:spPr>
          <a:xfrm>
            <a:off x="892254" y="2208967"/>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Province Map</a:t>
            </a:r>
            <a:endParaRPr lang="en-US" sz="1800" dirty="0"/>
          </a:p>
        </p:txBody>
      </p:sp>
      <p:sp>
        <p:nvSpPr>
          <p:cNvPr id="7" name="Text 3"/>
          <p:cNvSpPr/>
          <p:nvPr/>
        </p:nvSpPr>
        <p:spPr>
          <a:xfrm>
            <a:off x="892254" y="2619375"/>
            <a:ext cx="7359491"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This map uses colors to show sales performance across all US states. Darker colors mean higher sales, making it easy to see which states are doing best and which need more attention.</a:t>
            </a:r>
            <a:endParaRPr lang="en-US" sz="1550" dirty="0"/>
          </a:p>
        </p:txBody>
      </p:sp>
      <p:sp>
        <p:nvSpPr>
          <p:cNvPr id="8" name="Shape 4"/>
          <p:cNvSpPr/>
          <p:nvPr/>
        </p:nvSpPr>
        <p:spPr>
          <a:xfrm>
            <a:off x="694015" y="3967401"/>
            <a:ext cx="7755969" cy="1758434"/>
          </a:xfrm>
          <a:prstGeom prst="roundRect">
            <a:avLst>
              <a:gd name="adj" fmla="val 1692"/>
            </a:avLst>
          </a:prstGeom>
          <a:solidFill>
            <a:srgbClr val="304755"/>
          </a:solidFill>
          <a:ln/>
        </p:spPr>
      </p:sp>
      <p:sp>
        <p:nvSpPr>
          <p:cNvPr id="9" name="Text 5"/>
          <p:cNvSpPr/>
          <p:nvPr/>
        </p:nvSpPr>
        <p:spPr>
          <a:xfrm>
            <a:off x="892254" y="4165640"/>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City Bubble Map</a:t>
            </a:r>
            <a:endParaRPr lang="en-US" sz="1800" dirty="0"/>
          </a:p>
        </p:txBody>
      </p:sp>
      <p:sp>
        <p:nvSpPr>
          <p:cNvPr id="10" name="Text 6"/>
          <p:cNvSpPr/>
          <p:nvPr/>
        </p:nvSpPr>
        <p:spPr>
          <a:xfrm>
            <a:off x="892254" y="4576048"/>
            <a:ext cx="7359491"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This map shows customer numbers or sales revenue for each city using bubbles. Bigger bubbles mean more customers or higher sales, helping us understand how well we're doing in different cities.</a:t>
            </a:r>
            <a:endParaRPr lang="en-US" sz="1550" dirty="0"/>
          </a:p>
        </p:txBody>
      </p:sp>
      <p:sp>
        <p:nvSpPr>
          <p:cNvPr id="11" name="Shape 7"/>
          <p:cNvSpPr/>
          <p:nvPr/>
        </p:nvSpPr>
        <p:spPr>
          <a:xfrm>
            <a:off x="694015" y="5924074"/>
            <a:ext cx="7755969" cy="1758434"/>
          </a:xfrm>
          <a:prstGeom prst="roundRect">
            <a:avLst>
              <a:gd name="adj" fmla="val 1692"/>
            </a:avLst>
          </a:prstGeom>
          <a:solidFill>
            <a:srgbClr val="304755"/>
          </a:solidFill>
          <a:ln/>
        </p:spPr>
      </p:sp>
      <p:sp>
        <p:nvSpPr>
          <p:cNvPr id="12" name="Text 8"/>
          <p:cNvSpPr/>
          <p:nvPr/>
        </p:nvSpPr>
        <p:spPr>
          <a:xfrm>
            <a:off x="892254" y="6122313"/>
            <a:ext cx="2332911" cy="291465"/>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City Bar Chart</a:t>
            </a:r>
            <a:endParaRPr lang="en-US" sz="1800" dirty="0"/>
          </a:p>
        </p:txBody>
      </p:sp>
      <p:sp>
        <p:nvSpPr>
          <p:cNvPr id="13" name="Text 9"/>
          <p:cNvSpPr/>
          <p:nvPr/>
        </p:nvSpPr>
        <p:spPr>
          <a:xfrm>
            <a:off x="892254" y="6532721"/>
            <a:ext cx="7359491" cy="951548"/>
          </a:xfrm>
          <a:prstGeom prst="rect">
            <a:avLst/>
          </a:prstGeom>
          <a:noFill/>
          <a:ln/>
        </p:spPr>
        <p:txBody>
          <a:bodyPr wrap="square" lIns="0" tIns="0" rIns="0" bIns="0" rtlCol="0" anchor="t"/>
          <a:lstStyle/>
          <a:p>
            <a:pPr algn="l" indent="0" marL="0">
              <a:lnSpc>
                <a:spcPts val="2450"/>
              </a:lnSpc>
              <a:buNone/>
            </a:pPr>
            <a:r>
              <a:rPr lang="en-US" sz="1550" dirty="0">
                <a:solidFill>
                  <a:srgbClr val="CAD6DE"/>
                </a:solidFill>
                <a:latin typeface="Cabin" pitchFamily="34" charset="0"/>
                <a:ea typeface="Cabin" pitchFamily="34" charset="-122"/>
                <a:cs typeface="Cabin" pitchFamily="34" charset="-120"/>
              </a:rPr>
              <a:t>This chart lists the top 10 cities based on sales or customer count. It gives a clear ranking of our most important urban areas, helping us decide where to focus our efforts and resources.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972503"/>
            <a:ext cx="4887873" cy="6284476"/>
          </a:xfrm>
          <a:prstGeom prst="rect">
            <a:avLst/>
          </a:prstGeom>
        </p:spPr>
      </p:pic>
      <p:sp>
        <p:nvSpPr>
          <p:cNvPr id="4" name="Text 0"/>
          <p:cNvSpPr/>
          <p:nvPr/>
        </p:nvSpPr>
        <p:spPr>
          <a:xfrm>
            <a:off x="6324124" y="107692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Time-Based &amp; Product Trends</a:t>
            </a:r>
            <a:endParaRPr lang="en-US" sz="4400" dirty="0"/>
          </a:p>
        </p:txBody>
      </p:sp>
      <p:pic>
        <p:nvPicPr>
          <p:cNvPr id="5" name="Image 2" descr="preencoded.png">    </p:cNvPr>
          <p:cNvPicPr>
            <a:picLocks noChangeAspect="1"/>
          </p:cNvPicPr>
          <p:nvPr/>
        </p:nvPicPr>
        <p:blipFill>
          <a:blip r:embed="rId3"/>
          <a:stretch>
            <a:fillRect/>
          </a:stretch>
        </p:blipFill>
        <p:spPr>
          <a:xfrm>
            <a:off x="6324124" y="2843927"/>
            <a:ext cx="1196816" cy="1436251"/>
          </a:xfrm>
          <a:prstGeom prst="rect">
            <a:avLst/>
          </a:prstGeom>
        </p:spPr>
      </p:pic>
      <p:sp>
        <p:nvSpPr>
          <p:cNvPr id="6" name="Text 1"/>
          <p:cNvSpPr/>
          <p:nvPr/>
        </p:nvSpPr>
        <p:spPr>
          <a:xfrm>
            <a:off x="7879913" y="308324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Peak Hours</a:t>
            </a:r>
            <a:endParaRPr lang="en-US" sz="2200" dirty="0"/>
          </a:p>
        </p:txBody>
      </p:sp>
      <p:sp>
        <p:nvSpPr>
          <p:cNvPr id="7" name="Text 2"/>
          <p:cNvSpPr/>
          <p:nvPr/>
        </p:nvSpPr>
        <p:spPr>
          <a:xfrm>
            <a:off x="7879913" y="3578781"/>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Most orders occur between 10 AM and 2 PM.</a:t>
            </a:r>
            <a:endParaRPr lang="en-US" sz="1850" dirty="0"/>
          </a:p>
        </p:txBody>
      </p:sp>
      <p:pic>
        <p:nvPicPr>
          <p:cNvPr id="8" name="Image 3" descr="preencoded.png">    </p:cNvPr>
          <p:cNvPicPr>
            <a:picLocks noChangeAspect="1"/>
          </p:cNvPicPr>
          <p:nvPr/>
        </p:nvPicPr>
        <p:blipFill>
          <a:blip r:embed="rId4"/>
          <a:stretch>
            <a:fillRect/>
          </a:stretch>
        </p:blipFill>
        <p:spPr>
          <a:xfrm>
            <a:off x="6324124" y="4280178"/>
            <a:ext cx="1196816" cy="1436251"/>
          </a:xfrm>
          <a:prstGeom prst="rect">
            <a:avLst/>
          </a:prstGeom>
        </p:spPr>
      </p:pic>
      <p:sp>
        <p:nvSpPr>
          <p:cNvPr id="9" name="Text 3"/>
          <p:cNvSpPr/>
          <p:nvPr/>
        </p:nvSpPr>
        <p:spPr>
          <a:xfrm>
            <a:off x="7879913" y="451949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Best Product</a:t>
            </a:r>
            <a:endParaRPr lang="en-US" sz="2200" dirty="0"/>
          </a:p>
        </p:txBody>
      </p:sp>
      <p:sp>
        <p:nvSpPr>
          <p:cNvPr id="10" name="Text 4"/>
          <p:cNvSpPr/>
          <p:nvPr/>
        </p:nvSpPr>
        <p:spPr>
          <a:xfrm>
            <a:off x="7879913" y="5015032"/>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Climbing Shoes dominate in sales and volume.</a:t>
            </a:r>
            <a:endParaRPr lang="en-US" sz="1850" dirty="0"/>
          </a:p>
        </p:txBody>
      </p:sp>
      <p:pic>
        <p:nvPicPr>
          <p:cNvPr id="11" name="Image 4" descr="preencoded.png">    </p:cNvPr>
          <p:cNvPicPr>
            <a:picLocks noChangeAspect="1"/>
          </p:cNvPicPr>
          <p:nvPr/>
        </p:nvPicPr>
        <p:blipFill>
          <a:blip r:embed="rId5"/>
          <a:stretch>
            <a:fillRect/>
          </a:stretch>
        </p:blipFill>
        <p:spPr>
          <a:xfrm>
            <a:off x="6324124" y="5716429"/>
            <a:ext cx="1196816" cy="1436251"/>
          </a:xfrm>
          <a:prstGeom prst="rect">
            <a:avLst/>
          </a:prstGeom>
        </p:spPr>
      </p:pic>
      <p:sp>
        <p:nvSpPr>
          <p:cNvPr id="12" name="Text 5"/>
          <p:cNvSpPr/>
          <p:nvPr/>
        </p:nvSpPr>
        <p:spPr>
          <a:xfrm>
            <a:off x="7879913" y="5955744"/>
            <a:ext cx="344662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Payment Preference</a:t>
            </a:r>
            <a:endParaRPr lang="en-US" sz="2200" dirty="0"/>
          </a:p>
        </p:txBody>
      </p:sp>
      <p:sp>
        <p:nvSpPr>
          <p:cNvPr id="13" name="Text 6"/>
          <p:cNvSpPr/>
          <p:nvPr/>
        </p:nvSpPr>
        <p:spPr>
          <a:xfrm>
            <a:off x="7879913" y="6451283"/>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Shopify Payments is used in 86% of transactions.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144911"/>
            <a:ext cx="10127456"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Top Performing Product Types</a:t>
            </a:r>
            <a:endParaRPr lang="en-US" sz="4400" dirty="0"/>
          </a:p>
        </p:txBody>
      </p:sp>
      <p:sp>
        <p:nvSpPr>
          <p:cNvPr id="3" name="Shape 1"/>
          <p:cNvSpPr/>
          <p:nvPr/>
        </p:nvSpPr>
        <p:spPr>
          <a:xfrm>
            <a:off x="837724" y="3327678"/>
            <a:ext cx="12954952" cy="2757011"/>
          </a:xfrm>
          <a:prstGeom prst="roundRect">
            <a:avLst>
              <a:gd name="adj" fmla="val 1302"/>
            </a:avLst>
          </a:prstGeom>
          <a:noFill/>
          <a:ln w="7620">
            <a:solidFill>
              <a:srgbClr val="FFFFFF">
                <a:alpha val="24000"/>
              </a:srgbClr>
            </a:solidFill>
            <a:prstDash val="solid"/>
          </a:ln>
        </p:spPr>
      </p:sp>
      <p:sp>
        <p:nvSpPr>
          <p:cNvPr id="4" name="Shape 2"/>
          <p:cNvSpPr/>
          <p:nvPr/>
        </p:nvSpPr>
        <p:spPr>
          <a:xfrm>
            <a:off x="845344" y="3335298"/>
            <a:ext cx="12938403" cy="685443"/>
          </a:xfrm>
          <a:prstGeom prst="rect">
            <a:avLst/>
          </a:prstGeom>
          <a:solidFill>
            <a:srgbClr val="FFFFFF">
              <a:alpha val="4000"/>
            </a:srgbClr>
          </a:solidFill>
          <a:ln/>
        </p:spPr>
      </p:sp>
      <p:sp>
        <p:nvSpPr>
          <p:cNvPr id="5" name="Text 3"/>
          <p:cNvSpPr/>
          <p:nvPr/>
        </p:nvSpPr>
        <p:spPr>
          <a:xfrm>
            <a:off x="1086088" y="3486507"/>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Product Type</a:t>
            </a:r>
            <a:endParaRPr lang="en-US" sz="1850" dirty="0"/>
          </a:p>
        </p:txBody>
      </p:sp>
      <p:sp>
        <p:nvSpPr>
          <p:cNvPr id="6" name="Text 4"/>
          <p:cNvSpPr/>
          <p:nvPr/>
        </p:nvSpPr>
        <p:spPr>
          <a:xfrm>
            <a:off x="5402223" y="3486507"/>
            <a:ext cx="382607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Units Sold</a:t>
            </a:r>
            <a:endParaRPr lang="en-US" sz="1850" dirty="0"/>
          </a:p>
        </p:txBody>
      </p:sp>
      <p:sp>
        <p:nvSpPr>
          <p:cNvPr id="7" name="Text 5"/>
          <p:cNvSpPr/>
          <p:nvPr/>
        </p:nvSpPr>
        <p:spPr>
          <a:xfrm>
            <a:off x="9714548" y="3486507"/>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Sales Revenue (USD)</a:t>
            </a:r>
            <a:endParaRPr lang="en-US" sz="1850" dirty="0"/>
          </a:p>
        </p:txBody>
      </p:sp>
      <p:sp>
        <p:nvSpPr>
          <p:cNvPr id="8" name="Shape 6"/>
          <p:cNvSpPr/>
          <p:nvPr/>
        </p:nvSpPr>
        <p:spPr>
          <a:xfrm>
            <a:off x="845344" y="4020741"/>
            <a:ext cx="12938403" cy="685443"/>
          </a:xfrm>
          <a:prstGeom prst="rect">
            <a:avLst/>
          </a:prstGeom>
          <a:solidFill>
            <a:srgbClr val="000000">
              <a:alpha val="4000"/>
            </a:srgbClr>
          </a:solidFill>
          <a:ln/>
        </p:spPr>
      </p:sp>
      <p:sp>
        <p:nvSpPr>
          <p:cNvPr id="9" name="Text 7"/>
          <p:cNvSpPr/>
          <p:nvPr/>
        </p:nvSpPr>
        <p:spPr>
          <a:xfrm>
            <a:off x="1086088" y="4171950"/>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Running Shoes</a:t>
            </a:r>
            <a:endParaRPr lang="en-US" sz="1850" dirty="0"/>
          </a:p>
        </p:txBody>
      </p:sp>
      <p:sp>
        <p:nvSpPr>
          <p:cNvPr id="10" name="Text 8"/>
          <p:cNvSpPr/>
          <p:nvPr/>
        </p:nvSpPr>
        <p:spPr>
          <a:xfrm>
            <a:off x="5402223" y="4171950"/>
            <a:ext cx="382607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2,100</a:t>
            </a:r>
            <a:endParaRPr lang="en-US" sz="1850" dirty="0"/>
          </a:p>
        </p:txBody>
      </p:sp>
      <p:sp>
        <p:nvSpPr>
          <p:cNvPr id="11" name="Text 9"/>
          <p:cNvSpPr/>
          <p:nvPr/>
        </p:nvSpPr>
        <p:spPr>
          <a:xfrm>
            <a:off x="9714548" y="4171950"/>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14,69,951</a:t>
            </a:r>
            <a:endParaRPr lang="en-US" sz="1850" dirty="0"/>
          </a:p>
        </p:txBody>
      </p:sp>
      <p:sp>
        <p:nvSpPr>
          <p:cNvPr id="12" name="Shape 10"/>
          <p:cNvSpPr/>
          <p:nvPr/>
        </p:nvSpPr>
        <p:spPr>
          <a:xfrm>
            <a:off x="845344" y="4706183"/>
            <a:ext cx="12938403" cy="685443"/>
          </a:xfrm>
          <a:prstGeom prst="rect">
            <a:avLst/>
          </a:prstGeom>
          <a:solidFill>
            <a:srgbClr val="FFFFFF">
              <a:alpha val="4000"/>
            </a:srgbClr>
          </a:solidFill>
          <a:ln/>
        </p:spPr>
      </p:sp>
      <p:sp>
        <p:nvSpPr>
          <p:cNvPr id="13" name="Text 11"/>
          <p:cNvSpPr/>
          <p:nvPr/>
        </p:nvSpPr>
        <p:spPr>
          <a:xfrm>
            <a:off x="1086088" y="4857393"/>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Tennis Shoes</a:t>
            </a:r>
            <a:endParaRPr lang="en-US" sz="1850" dirty="0"/>
          </a:p>
        </p:txBody>
      </p:sp>
      <p:sp>
        <p:nvSpPr>
          <p:cNvPr id="14" name="Text 12"/>
          <p:cNvSpPr/>
          <p:nvPr/>
        </p:nvSpPr>
        <p:spPr>
          <a:xfrm>
            <a:off x="5402223" y="4857393"/>
            <a:ext cx="382607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1,800</a:t>
            </a:r>
            <a:endParaRPr lang="en-US" sz="1850" dirty="0"/>
          </a:p>
        </p:txBody>
      </p:sp>
      <p:sp>
        <p:nvSpPr>
          <p:cNvPr id="15" name="Text 13"/>
          <p:cNvSpPr/>
          <p:nvPr/>
        </p:nvSpPr>
        <p:spPr>
          <a:xfrm>
            <a:off x="9714548" y="4857393"/>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8,83,585</a:t>
            </a:r>
            <a:endParaRPr lang="en-US" sz="1850" dirty="0"/>
          </a:p>
        </p:txBody>
      </p:sp>
      <p:sp>
        <p:nvSpPr>
          <p:cNvPr id="16" name="Shape 14"/>
          <p:cNvSpPr/>
          <p:nvPr/>
        </p:nvSpPr>
        <p:spPr>
          <a:xfrm>
            <a:off x="845344" y="5391626"/>
            <a:ext cx="12938403" cy="685443"/>
          </a:xfrm>
          <a:prstGeom prst="rect">
            <a:avLst/>
          </a:prstGeom>
          <a:solidFill>
            <a:srgbClr val="000000">
              <a:alpha val="4000"/>
            </a:srgbClr>
          </a:solidFill>
          <a:ln/>
        </p:spPr>
      </p:sp>
      <p:sp>
        <p:nvSpPr>
          <p:cNvPr id="17" name="Text 15"/>
          <p:cNvSpPr/>
          <p:nvPr/>
        </p:nvSpPr>
        <p:spPr>
          <a:xfrm>
            <a:off x="1086088" y="5542836"/>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Walking Shoes</a:t>
            </a:r>
            <a:endParaRPr lang="en-US" sz="1850" dirty="0"/>
          </a:p>
        </p:txBody>
      </p:sp>
      <p:sp>
        <p:nvSpPr>
          <p:cNvPr id="18" name="Text 16"/>
          <p:cNvSpPr/>
          <p:nvPr/>
        </p:nvSpPr>
        <p:spPr>
          <a:xfrm>
            <a:off x="5402223" y="5542836"/>
            <a:ext cx="382607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1,350</a:t>
            </a:r>
            <a:endParaRPr lang="en-US" sz="1850" dirty="0"/>
          </a:p>
        </p:txBody>
      </p:sp>
      <p:sp>
        <p:nvSpPr>
          <p:cNvPr id="19" name="Text 17"/>
          <p:cNvSpPr/>
          <p:nvPr/>
        </p:nvSpPr>
        <p:spPr>
          <a:xfrm>
            <a:off x="9714548" y="5542836"/>
            <a:ext cx="382988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6,25,601</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34534"/>
            <a:ext cx="12594431" cy="971550"/>
          </a:xfrm>
          <a:prstGeom prst="rect">
            <a:avLst/>
          </a:prstGeom>
          <a:noFill/>
          <a:ln/>
        </p:spPr>
        <p:txBody>
          <a:bodyPr wrap="none" lIns="0" tIns="0" rIns="0" bIns="0" rtlCol="0" anchor="t"/>
          <a:lstStyle/>
          <a:p>
            <a:pPr algn="l" indent="0" marL="0">
              <a:lnSpc>
                <a:spcPts val="7650"/>
              </a:lnSpc>
              <a:buNone/>
            </a:pPr>
            <a:r>
              <a:rPr lang="en-US" sz="6100" dirty="0">
                <a:solidFill>
                  <a:srgbClr val="FFFFFF"/>
                </a:solidFill>
                <a:latin typeface="Unbounded" pitchFamily="34" charset="0"/>
                <a:ea typeface="Unbounded" pitchFamily="34" charset="-122"/>
                <a:cs typeface="Unbounded" pitchFamily="34" charset="-120"/>
              </a:rPr>
              <a:t>Payment Gateway Insights</a:t>
            </a:r>
            <a:endParaRPr lang="en-US" sz="6100" dirty="0"/>
          </a:p>
        </p:txBody>
      </p:sp>
      <p:pic>
        <p:nvPicPr>
          <p:cNvPr id="3" name="Image 0" descr="preencoded.png">    </p:cNvPr>
          <p:cNvPicPr>
            <a:picLocks noChangeAspect="1"/>
          </p:cNvPicPr>
          <p:nvPr/>
        </p:nvPicPr>
        <p:blipFill>
          <a:blip r:embed="rId1"/>
          <a:stretch>
            <a:fillRect/>
          </a:stretch>
        </p:blipFill>
        <p:spPr>
          <a:xfrm>
            <a:off x="837724" y="2484834"/>
            <a:ext cx="12954714" cy="3022044"/>
          </a:xfrm>
          <a:prstGeom prst="rect">
            <a:avLst/>
          </a:prstGeom>
        </p:spPr>
      </p:pic>
      <p:sp>
        <p:nvSpPr>
          <p:cNvPr id="4" name="Shape 1"/>
          <p:cNvSpPr/>
          <p:nvPr/>
        </p:nvSpPr>
        <p:spPr>
          <a:xfrm>
            <a:off x="2907863" y="5537359"/>
            <a:ext cx="239316" cy="239316"/>
          </a:xfrm>
          <a:prstGeom prst="roundRect">
            <a:avLst>
              <a:gd name="adj" fmla="val 7642"/>
            </a:avLst>
          </a:prstGeom>
          <a:solidFill>
            <a:srgbClr val="054842"/>
          </a:solidFill>
          <a:ln/>
        </p:spPr>
      </p:sp>
      <p:sp>
        <p:nvSpPr>
          <p:cNvPr id="5" name="Text 2"/>
          <p:cNvSpPr/>
          <p:nvPr/>
        </p:nvSpPr>
        <p:spPr>
          <a:xfrm>
            <a:off x="3208139" y="5537359"/>
            <a:ext cx="1846183" cy="239316"/>
          </a:xfrm>
          <a:prstGeom prst="rect">
            <a:avLst/>
          </a:prstGeom>
          <a:noFill/>
          <a:ln/>
        </p:spPr>
        <p:txBody>
          <a:bodyPr wrap="none" lIns="0" tIns="0" rIns="0" bIns="0" rtlCol="0" anchor="t"/>
          <a:lstStyle/>
          <a:p>
            <a:pPr algn="l" indent="0" marL="0">
              <a:lnSpc>
                <a:spcPts val="1850"/>
              </a:lnSpc>
              <a:buNone/>
            </a:pPr>
            <a:r>
              <a:rPr lang="en-US" sz="1850" dirty="0">
                <a:solidFill>
                  <a:srgbClr val="CAD6DE"/>
                </a:solidFill>
                <a:latin typeface="Cabin" pitchFamily="34" charset="0"/>
                <a:ea typeface="Cabin" pitchFamily="34" charset="-122"/>
                <a:cs typeface="Cabin" pitchFamily="34" charset="-120"/>
              </a:rPr>
              <a:t>Shopify Payments</a:t>
            </a:r>
            <a:endParaRPr lang="en-US" sz="1850" dirty="0"/>
          </a:p>
        </p:txBody>
      </p:sp>
      <p:sp>
        <p:nvSpPr>
          <p:cNvPr id="6" name="Shape 3"/>
          <p:cNvSpPr/>
          <p:nvPr/>
        </p:nvSpPr>
        <p:spPr>
          <a:xfrm>
            <a:off x="6831687" y="5537359"/>
            <a:ext cx="239316" cy="239316"/>
          </a:xfrm>
          <a:prstGeom prst="roundRect">
            <a:avLst>
              <a:gd name="adj" fmla="val 7642"/>
            </a:avLst>
          </a:prstGeom>
          <a:solidFill>
            <a:srgbClr val="0DC7B6"/>
          </a:solidFill>
          <a:ln/>
        </p:spPr>
      </p:sp>
      <p:sp>
        <p:nvSpPr>
          <p:cNvPr id="7" name="Text 4"/>
          <p:cNvSpPr/>
          <p:nvPr/>
        </p:nvSpPr>
        <p:spPr>
          <a:xfrm>
            <a:off x="7131963" y="5537359"/>
            <a:ext cx="666274" cy="239316"/>
          </a:xfrm>
          <a:prstGeom prst="rect">
            <a:avLst/>
          </a:prstGeom>
          <a:noFill/>
          <a:ln/>
        </p:spPr>
        <p:txBody>
          <a:bodyPr wrap="none" lIns="0" tIns="0" rIns="0" bIns="0" rtlCol="0" anchor="t"/>
          <a:lstStyle/>
          <a:p>
            <a:pPr algn="l" indent="0" marL="0">
              <a:lnSpc>
                <a:spcPts val="1850"/>
              </a:lnSpc>
              <a:buNone/>
            </a:pPr>
            <a:r>
              <a:rPr lang="en-US" sz="1850" dirty="0">
                <a:solidFill>
                  <a:srgbClr val="CAD6DE"/>
                </a:solidFill>
                <a:latin typeface="Cabin" pitchFamily="34" charset="0"/>
                <a:ea typeface="Cabin" pitchFamily="34" charset="-122"/>
                <a:cs typeface="Cabin" pitchFamily="34" charset="-120"/>
              </a:rPr>
              <a:t>PayPal</a:t>
            </a:r>
            <a:endParaRPr lang="en-US" sz="1850" dirty="0"/>
          </a:p>
        </p:txBody>
      </p:sp>
      <p:sp>
        <p:nvSpPr>
          <p:cNvPr id="8" name="Shape 5"/>
          <p:cNvSpPr/>
          <p:nvPr/>
        </p:nvSpPr>
        <p:spPr>
          <a:xfrm>
            <a:off x="9575721" y="5537359"/>
            <a:ext cx="239316" cy="239316"/>
          </a:xfrm>
          <a:prstGeom prst="roundRect">
            <a:avLst>
              <a:gd name="adj" fmla="val 7642"/>
            </a:avLst>
          </a:prstGeom>
          <a:solidFill>
            <a:srgbClr val="67F5E8"/>
          </a:solidFill>
          <a:ln/>
        </p:spPr>
      </p:sp>
      <p:sp>
        <p:nvSpPr>
          <p:cNvPr id="9" name="Text 6"/>
          <p:cNvSpPr/>
          <p:nvPr/>
        </p:nvSpPr>
        <p:spPr>
          <a:xfrm>
            <a:off x="9875996" y="5537359"/>
            <a:ext cx="592812" cy="239316"/>
          </a:xfrm>
          <a:prstGeom prst="rect">
            <a:avLst/>
          </a:prstGeom>
          <a:noFill/>
          <a:ln/>
        </p:spPr>
        <p:txBody>
          <a:bodyPr wrap="none" lIns="0" tIns="0" rIns="0" bIns="0" rtlCol="0" anchor="t"/>
          <a:lstStyle/>
          <a:p>
            <a:pPr algn="l" indent="0" marL="0">
              <a:lnSpc>
                <a:spcPts val="1850"/>
              </a:lnSpc>
              <a:buNone/>
            </a:pPr>
            <a:r>
              <a:rPr lang="en-US" sz="1850" dirty="0">
                <a:solidFill>
                  <a:srgbClr val="CAD6DE"/>
                </a:solidFill>
                <a:latin typeface="Cabin" pitchFamily="34" charset="0"/>
                <a:ea typeface="Cabin" pitchFamily="34" charset="-122"/>
                <a:cs typeface="Cabin" pitchFamily="34" charset="-120"/>
              </a:rPr>
              <a:t>Other</a:t>
            </a:r>
            <a:endParaRPr lang="en-US" sz="1850" dirty="0"/>
          </a:p>
        </p:txBody>
      </p:sp>
      <p:sp>
        <p:nvSpPr>
          <p:cNvPr id="10" name="Text 7"/>
          <p:cNvSpPr/>
          <p:nvPr/>
        </p:nvSpPr>
        <p:spPr>
          <a:xfrm>
            <a:off x="837724" y="6045875"/>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Most users trust Shopify’s built-in payments, processing 86% of transactions, ensuring smooth customer purchases. PayPal is the only significant alternative with 10% usage, while other methods like Gift Card, Amazon Pay, and Manual payments combine for less than 5%. Understanding these trends helps optimize checkout experiences and reduce friction.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2025-05-29T14:29:12Z</dcterms:created>
  <dcterms:modified xsi:type="dcterms:W3CDTF">2025-05-29T14:29:12Z</dcterms:modified>
</cp:coreProperties>
</file>